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5"/>
  </p:notesMasterIdLst>
  <p:sldIdLst>
    <p:sldId id="256" r:id="rId2"/>
    <p:sldId id="320" r:id="rId3"/>
    <p:sldId id="257" r:id="rId4"/>
    <p:sldId id="259" r:id="rId5"/>
    <p:sldId id="260" r:id="rId6"/>
    <p:sldId id="261" r:id="rId7"/>
    <p:sldId id="268" r:id="rId8"/>
    <p:sldId id="262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263" r:id="rId25"/>
    <p:sldId id="311" r:id="rId26"/>
    <p:sldId id="312" r:id="rId27"/>
    <p:sldId id="313" r:id="rId28"/>
    <p:sldId id="314" r:id="rId29"/>
    <p:sldId id="315" r:id="rId30"/>
    <p:sldId id="316" r:id="rId31"/>
    <p:sldId id="319" r:id="rId32"/>
    <p:sldId id="321" r:id="rId33"/>
    <p:sldId id="282" r:id="rId34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026FB2D-6934-461F-A5FF-EDB120BAEEB7}">
          <p14:sldIdLst>
            <p14:sldId id="256"/>
            <p14:sldId id="320"/>
            <p14:sldId id="257"/>
            <p14:sldId id="259"/>
            <p14:sldId id="260"/>
            <p14:sldId id="261"/>
            <p14:sldId id="268"/>
            <p14:sldId id="262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63"/>
            <p14:sldId id="311"/>
            <p14:sldId id="312"/>
            <p14:sldId id="313"/>
            <p14:sldId id="314"/>
            <p14:sldId id="315"/>
            <p14:sldId id="316"/>
            <p14:sldId id="319"/>
            <p14:sldId id="32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1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D4FE"/>
    <a:srgbClr val="1CB6DD"/>
    <a:srgbClr val="1696BB"/>
    <a:srgbClr val="11779B"/>
    <a:srgbClr val="09587A"/>
    <a:srgbClr val="3493D1"/>
    <a:srgbClr val="4DADFD"/>
    <a:srgbClr val="03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5" autoAdjust="0"/>
    <p:restoredTop sz="94717" autoAdjust="0"/>
  </p:normalViewPr>
  <p:slideViewPr>
    <p:cSldViewPr snapToGrid="0" showGuides="1">
      <p:cViewPr varScale="1">
        <p:scale>
          <a:sx n="86" d="100"/>
          <a:sy n="86" d="100"/>
        </p:scale>
        <p:origin x="135" y="39"/>
      </p:cViewPr>
      <p:guideLst>
        <p:guide orient="horz" pos="2183"/>
        <p:guide pos="1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A69F0DBA-A01F-405B-ADFC-80CED87902B9}" type="datetimeFigureOut">
              <a:rPr lang="zh-CN" altLang="en-US" smtClean="0"/>
              <a:pPr/>
              <a:t>2025/1/6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66BC82BA-F648-43ED-A160-96D65FE3852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229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C82BA-F648-43ED-A160-96D65FE3852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249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C82BA-F648-43ED-A160-96D65FE3852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36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EBD33E-2390-4E46-BAB8-C45FB078A7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53000">
                <a:srgbClr val="000000">
                  <a:alpha val="50000"/>
                </a:srgbClr>
              </a:gs>
              <a:gs pos="100000">
                <a:schemeClr val="tx1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Bold" panose="020B08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8A67CD-CFBC-4788-8DFF-94F50F3AA0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9" b="-635"/>
          <a:stretch/>
        </p:blipFill>
        <p:spPr>
          <a:xfrm>
            <a:off x="2406757" y="-1205799"/>
            <a:ext cx="7378485" cy="51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7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中的蓝色星球&#10;&#10;描述已自动生成">
            <a:extLst>
              <a:ext uri="{FF2B5EF4-FFF2-40B4-BE49-F238E27FC236}">
                <a16:creationId xmlns:a16="http://schemas.microsoft.com/office/drawing/2014/main" id="{02CECD2E-E625-492B-B9B5-6892204F1B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" y="2262"/>
            <a:ext cx="12186096" cy="685573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D2EB3E5-B913-4A63-ADA6-0CDD5ED89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9" b="-635"/>
          <a:stretch/>
        </p:blipFill>
        <p:spPr>
          <a:xfrm>
            <a:off x="2406757" y="-1205799"/>
            <a:ext cx="7378485" cy="51697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31161F9-47AA-4435-BF10-B6AEA7F117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Bold" panose="020B0800000000000000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4E57C65-E66C-447F-AE95-A39A1C23671F}"/>
              </a:ext>
            </a:extLst>
          </p:cNvPr>
          <p:cNvGrpSpPr/>
          <p:nvPr userDrawn="1"/>
        </p:nvGrpSpPr>
        <p:grpSpPr>
          <a:xfrm>
            <a:off x="5297736" y="336623"/>
            <a:ext cx="1596529" cy="966063"/>
            <a:chOff x="648468" y="220497"/>
            <a:chExt cx="1596529" cy="966063"/>
          </a:xfrm>
          <a:noFill/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A0C9151-74A4-47AC-B25D-91C5D7B3E463}"/>
                </a:ext>
              </a:extLst>
            </p:cNvPr>
            <p:cNvSpPr txBox="1"/>
            <p:nvPr/>
          </p:nvSpPr>
          <p:spPr>
            <a:xfrm>
              <a:off x="648468" y="220497"/>
              <a:ext cx="1596529" cy="707886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4000" b="1" dirty="0">
                  <a:gradFill>
                    <a:gsLst>
                      <a:gs pos="13000">
                        <a:schemeClr val="bg1"/>
                      </a:gs>
                      <a:gs pos="85000">
                        <a:schemeClr val="accent1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  录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EF8499E-0287-43F3-9891-45A9D916860C}"/>
                </a:ext>
              </a:extLst>
            </p:cNvPr>
            <p:cNvSpPr txBox="1"/>
            <p:nvPr/>
          </p:nvSpPr>
          <p:spPr>
            <a:xfrm>
              <a:off x="703782" y="817228"/>
              <a:ext cx="1485901" cy="369332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dirty="0">
                  <a:gradFill>
                    <a:gsLst>
                      <a:gs pos="34000">
                        <a:srgbClr val="4DADFD">
                          <a:lumMod val="27000"/>
                          <a:lumOff val="73000"/>
                        </a:srgbClr>
                      </a:gs>
                      <a:gs pos="85000">
                        <a:schemeClr val="accent1"/>
                      </a:gs>
                    </a:gsLst>
                    <a:lin ang="5400000" scaled="1"/>
                  </a:gradFill>
                  <a:ea typeface="思源黑体 CN Bold" panose="020B0800000000000000" pitchFamily="34" charset="-122"/>
                </a:rPr>
                <a:t>CONTENTS</a:t>
              </a:r>
              <a:endParaRPr lang="zh-CN" altLang="en-US" dirty="0">
                <a:gradFill>
                  <a:gsLst>
                    <a:gs pos="34000">
                      <a:srgbClr val="4DADFD">
                        <a:lumMod val="27000"/>
                        <a:lumOff val="73000"/>
                      </a:srgbClr>
                    </a:gs>
                    <a:gs pos="85000">
                      <a:schemeClr val="accent1"/>
                    </a:gs>
                  </a:gsLst>
                  <a:lin ang="5400000" scaled="1"/>
                </a:gradFill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42" name="组合 41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id="{9DA0E79C-447E-4754-8142-593F8362AEDA}"/>
              </a:ext>
            </a:extLst>
          </p:cNvPr>
          <p:cNvGrpSpPr/>
          <p:nvPr userDrawn="1"/>
        </p:nvGrpSpPr>
        <p:grpSpPr>
          <a:xfrm>
            <a:off x="-78740" y="5926766"/>
            <a:ext cx="12192000" cy="1140164"/>
            <a:chOff x="815172" y="5582685"/>
            <a:chExt cx="13843516" cy="1294610"/>
          </a:xfrm>
          <a:noFill/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EB0ABEFA-FDBA-42BA-91D6-A238E786C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680" y="5582685"/>
              <a:ext cx="2475552" cy="1280378"/>
            </a:xfrm>
            <a:prstGeom prst="rect">
              <a:avLst/>
            </a:prstGeom>
            <a:grpFill/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BA082D3-6B14-4DEC-A8DB-A04CF4762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6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0040" y="5798110"/>
              <a:ext cx="2961897" cy="1064952"/>
            </a:xfrm>
            <a:prstGeom prst="rect">
              <a:avLst/>
            </a:prstGeom>
            <a:grpFill/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1B078B7-689B-4002-A723-FD96859E2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6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72" y="5632935"/>
              <a:ext cx="4392927" cy="1244360"/>
            </a:xfrm>
            <a:prstGeom prst="rect">
              <a:avLst/>
            </a:prstGeom>
            <a:grpFill/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4A81C35-B4D0-4382-A96A-1F86F741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65761" y="5632935"/>
              <a:ext cx="4392927" cy="1244360"/>
            </a:xfrm>
            <a:prstGeom prst="rect">
              <a:avLst/>
            </a:prstGeom>
            <a:grpFill/>
          </p:spPr>
        </p:pic>
      </p:grpSp>
      <p:pic>
        <p:nvPicPr>
          <p:cNvPr id="41" name="图片 40" hidden="1">
            <a:extLst>
              <a:ext uri="{FF2B5EF4-FFF2-40B4-BE49-F238E27FC236}">
                <a16:creationId xmlns:a16="http://schemas.microsoft.com/office/drawing/2014/main" id="{C93719F4-CBD4-43D8-9D11-7FCB45C902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238" y="293385"/>
            <a:ext cx="2397246" cy="13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0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0.06829 L 4.79167E-6 -4.44444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空的图片&#10;&#10;描述已自动生成">
            <a:extLst>
              <a:ext uri="{FF2B5EF4-FFF2-40B4-BE49-F238E27FC236}">
                <a16:creationId xmlns:a16="http://schemas.microsoft.com/office/drawing/2014/main" id="{F22B8A67-1DDA-4830-BF5F-B6B8B12F2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9" r="13769"/>
          <a:stretch/>
        </p:blipFill>
        <p:spPr>
          <a:xfrm>
            <a:off x="0" y="-6413"/>
            <a:ext cx="12192000" cy="68708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0752B57-E902-434E-88FE-948BE44F54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Bold" panose="020B08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E0CF78-1440-4C8A-A214-7BDB6B888F08}"/>
              </a:ext>
            </a:extLst>
          </p:cNvPr>
          <p:cNvGrpSpPr/>
          <p:nvPr userDrawn="1"/>
        </p:nvGrpSpPr>
        <p:grpSpPr>
          <a:xfrm>
            <a:off x="482156" y="383887"/>
            <a:ext cx="956733" cy="644407"/>
            <a:chOff x="1443038" y="525682"/>
            <a:chExt cx="15114589" cy="10180420"/>
          </a:xfrm>
        </p:grpSpPr>
        <p:sp>
          <p:nvSpPr>
            <p:cNvPr id="8" name="菱形 7" descr="e7d195523061f1c0d3ba7f298e59d031c9c3f97027ed136f882110EF8F17BAD1F2C348D17C7856EF46CB4678CC9E44EE1ABA681E3133328A7B4D22AAF822B2429426B2355AA8CC4431B8568D2CF3B73A2FB6443EB3D2459E1870572BD83727081C7139B573EDA983CC3C21290CB8CC35099B78A41AAE0B87C6A5A410784E67F1260EF81980592E40">
              <a:extLst>
                <a:ext uri="{FF2B5EF4-FFF2-40B4-BE49-F238E27FC236}">
                  <a16:creationId xmlns:a16="http://schemas.microsoft.com/office/drawing/2014/main" id="{A1A9CF56-1A9B-4C82-9E06-FF48611339DA}"/>
                </a:ext>
              </a:extLst>
            </p:cNvPr>
            <p:cNvSpPr/>
            <p:nvPr/>
          </p:nvSpPr>
          <p:spPr>
            <a:xfrm>
              <a:off x="4584702" y="736600"/>
              <a:ext cx="8831263" cy="8832850"/>
            </a:xfrm>
            <a:prstGeom prst="diamond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914400" dist="50800" dir="5400000" algn="ctr" rotWithShape="0">
                <a:srgbClr val="192F69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ea typeface="思源黑体 CN Bold" panose="020B0800000000000000" pitchFamily="34" charset="-122"/>
              </a:endParaRPr>
            </a:p>
          </p:txBody>
        </p:sp>
        <p:grpSp>
          <p:nvGrpSpPr>
            <p:cNvPr id="9" name="组合 8" descr="e7d195523061f1c0d3ba7f298e59d031c9c3f97027ed136f882110EF8F17BAD1F2C348D17C7856EF46CB4678CC9E44EE1ABA681E3133328A7B4D22AAF822B2429426B2355AA8CC4431B8568D2CF3B73A2FB6443EB3D2459E1870572BD83727081C7139B573EDA983CC3C21290CB8CC35099B78A41AAE0B87C6A5A410784E67F1260EF81980592E40">
              <a:extLst>
                <a:ext uri="{FF2B5EF4-FFF2-40B4-BE49-F238E27FC236}">
                  <a16:creationId xmlns:a16="http://schemas.microsoft.com/office/drawing/2014/main" id="{F63E91D5-4923-4908-8982-4B4550973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3038" y="581025"/>
              <a:ext cx="5399087" cy="10125075"/>
              <a:chOff x="977806" y="0"/>
              <a:chExt cx="3656757" cy="6858000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B32DCEB7-50F6-476A-97B4-649A9AFDA383}"/>
                  </a:ext>
                </a:extLst>
              </p:cNvPr>
              <p:cNvSpPr/>
              <p:nvPr/>
            </p:nvSpPr>
            <p:spPr>
              <a:xfrm>
                <a:off x="977806" y="0"/>
                <a:ext cx="3656757" cy="6858000"/>
              </a:xfrm>
              <a:custGeom>
                <a:avLst/>
                <a:gdLst>
                  <a:gd name="connsiteX0" fmla="*/ 3225800 w 3670300"/>
                  <a:gd name="connsiteY0" fmla="*/ 0 h 6883400"/>
                  <a:gd name="connsiteX1" fmla="*/ 1460500 w 3670300"/>
                  <a:gd name="connsiteY1" fmla="*/ 1790700 h 6883400"/>
                  <a:gd name="connsiteX2" fmla="*/ 1460500 w 3670300"/>
                  <a:gd name="connsiteY2" fmla="*/ 2019300 h 6883400"/>
                  <a:gd name="connsiteX3" fmla="*/ 825500 w 3670300"/>
                  <a:gd name="connsiteY3" fmla="*/ 2667000 h 6883400"/>
                  <a:gd name="connsiteX4" fmla="*/ 723900 w 3670300"/>
                  <a:gd name="connsiteY4" fmla="*/ 2540000 h 6883400"/>
                  <a:gd name="connsiteX5" fmla="*/ 0 w 3670300"/>
                  <a:gd name="connsiteY5" fmla="*/ 3289300 h 6883400"/>
                  <a:gd name="connsiteX6" fmla="*/ 711200 w 3670300"/>
                  <a:gd name="connsiteY6" fmla="*/ 4013200 h 6883400"/>
                  <a:gd name="connsiteX7" fmla="*/ 838200 w 3670300"/>
                  <a:gd name="connsiteY7" fmla="*/ 3898900 h 6883400"/>
                  <a:gd name="connsiteX8" fmla="*/ 1460500 w 3670300"/>
                  <a:gd name="connsiteY8" fmla="*/ 4508500 h 6883400"/>
                  <a:gd name="connsiteX9" fmla="*/ 1473200 w 3670300"/>
                  <a:gd name="connsiteY9" fmla="*/ 4749800 h 6883400"/>
                  <a:gd name="connsiteX10" fmla="*/ 3670300 w 3670300"/>
                  <a:gd name="connsiteY10" fmla="*/ 6883400 h 688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70300" h="6883400">
                    <a:moveTo>
                      <a:pt x="3225800" y="0"/>
                    </a:moveTo>
                    <a:lnTo>
                      <a:pt x="1460500" y="1790700"/>
                    </a:lnTo>
                    <a:lnTo>
                      <a:pt x="1460500" y="2019300"/>
                    </a:lnTo>
                    <a:lnTo>
                      <a:pt x="825500" y="2667000"/>
                    </a:lnTo>
                    <a:lnTo>
                      <a:pt x="723900" y="2540000"/>
                    </a:lnTo>
                    <a:lnTo>
                      <a:pt x="0" y="3289300"/>
                    </a:lnTo>
                    <a:lnTo>
                      <a:pt x="711200" y="4013200"/>
                    </a:lnTo>
                    <a:lnTo>
                      <a:pt x="838200" y="3898900"/>
                    </a:lnTo>
                    <a:lnTo>
                      <a:pt x="1460500" y="4508500"/>
                    </a:lnTo>
                    <a:lnTo>
                      <a:pt x="1473200" y="4749800"/>
                    </a:lnTo>
                    <a:lnTo>
                      <a:pt x="3670300" y="6883400"/>
                    </a:lnTo>
                  </a:path>
                </a:pathLst>
              </a:custGeom>
              <a:noFill/>
              <a:ln w="25400" cap="flat" cmpd="sng" algn="ctr"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35001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60" kern="0" dirty="0">
                  <a:solidFill>
                    <a:prstClr val="white"/>
                  </a:solidFill>
                  <a:latin typeface="Arial Black" panose="020B0A04020102020204" pitchFamily="34" charset="0"/>
                  <a:ea typeface="华文细黑" panose="02010600040101010101" charset="-122"/>
                </a:endParaRPr>
              </a:p>
            </p:txBody>
          </p:sp>
          <p:sp>
            <p:nvSpPr>
              <p:cNvPr id="36" name="菱形 35">
                <a:extLst>
                  <a:ext uri="{FF2B5EF4-FFF2-40B4-BE49-F238E27FC236}">
                    <a16:creationId xmlns:a16="http://schemas.microsoft.com/office/drawing/2014/main" id="{A20134FE-A4AD-43AD-B726-50C3452EF075}"/>
                  </a:ext>
                </a:extLst>
              </p:cNvPr>
              <p:cNvSpPr/>
              <p:nvPr/>
            </p:nvSpPr>
            <p:spPr>
              <a:xfrm>
                <a:off x="1119732" y="3148357"/>
                <a:ext cx="253747" cy="254837"/>
              </a:xfrm>
              <a:prstGeom prst="diamond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35001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60" kern="0" dirty="0">
                  <a:solidFill>
                    <a:prstClr val="white"/>
                  </a:solidFill>
                  <a:latin typeface="Arial Black" panose="020B0A04020102020204" pitchFamily="34" charset="0"/>
                  <a:ea typeface="华文细黑" panose="02010600040101010101" charset="-122"/>
                </a:endParaRPr>
              </a:p>
            </p:txBody>
          </p:sp>
        </p:grpSp>
        <p:grpSp>
          <p:nvGrpSpPr>
            <p:cNvPr id="10" name="组合 9" descr="e7d195523061f1c0d3ba7f298e59d031c9c3f97027ed136f882110EF8F17BAD1F2C348D17C7856EF46CB4678CC9E44EE1ABA681E3133328A7B4D22AAF822B2429426B2355AA8CC4431B8568D2CF3B73A2FB6443EB3D2459E1870572BD83727081C7139B573EDA983CC3C21290CB8CC35099B78A41AAE0B87C6A5A410784E67F1260EF81980592E40">
              <a:extLst>
                <a:ext uri="{FF2B5EF4-FFF2-40B4-BE49-F238E27FC236}">
                  <a16:creationId xmlns:a16="http://schemas.microsoft.com/office/drawing/2014/main" id="{16E27D4A-38C1-4D75-82E0-838DA53DE59E}"/>
                </a:ext>
              </a:extLst>
            </p:cNvPr>
            <p:cNvGrpSpPr/>
            <p:nvPr/>
          </p:nvGrpSpPr>
          <p:grpSpPr>
            <a:xfrm>
              <a:off x="2989225" y="4585567"/>
              <a:ext cx="1786620" cy="1628630"/>
              <a:chOff x="2024627" y="2877458"/>
              <a:chExt cx="1210093" cy="1103085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DAEDBA-9872-49B9-9B73-9FF5FDED408F}"/>
                  </a:ext>
                </a:extLst>
              </p:cNvPr>
              <p:cNvSpPr/>
              <p:nvPr/>
            </p:nvSpPr>
            <p:spPr>
              <a:xfrm rot="18900000" flipH="1">
                <a:off x="2131635" y="2877458"/>
                <a:ext cx="1103085" cy="1103085"/>
              </a:xfrm>
              <a:prstGeom prst="rect">
                <a:avLst/>
              </a:prstGeom>
              <a:noFill/>
              <a:ln w="152400" cap="flat" cmpd="sng" algn="ctr">
                <a:gradFill flip="none" rotWithShape="1">
                  <a:gsLst>
                    <a:gs pos="61000">
                      <a:schemeClr val="accent1">
                        <a:alpha val="0"/>
                      </a:schemeClr>
                    </a:gs>
                    <a:gs pos="82000">
                      <a:schemeClr val="accent2">
                        <a:alpha val="44000"/>
                      </a:schemeClr>
                    </a:gs>
                  </a:gsLst>
                  <a:lin ang="18900000" scaled="0"/>
                  <a:tileRect/>
                </a:gra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35001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60" kern="0" dirty="0">
                  <a:solidFill>
                    <a:prstClr val="black"/>
                  </a:solidFill>
                  <a:latin typeface="Arial Black" panose="020B0A04020102020204" pitchFamily="34" charset="0"/>
                  <a:ea typeface="华文细黑" panose="02010600040101010101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2629C15-0A32-4A0F-932E-E02CCC2C803F}"/>
                  </a:ext>
                </a:extLst>
              </p:cNvPr>
              <p:cNvSpPr/>
              <p:nvPr/>
            </p:nvSpPr>
            <p:spPr>
              <a:xfrm rot="18900000" flipH="1">
                <a:off x="2024627" y="3154896"/>
                <a:ext cx="548208" cy="548208"/>
              </a:xfrm>
              <a:prstGeom prst="rect">
                <a:avLst/>
              </a:prstGeom>
              <a:noFill/>
              <a:ln w="15875" cap="flat" cmpd="sng" algn="ctr">
                <a:gradFill flip="none" rotWithShape="1">
                  <a:gsLst>
                    <a:gs pos="61000">
                      <a:schemeClr val="bg1">
                        <a:alpha val="0"/>
                      </a:schemeClr>
                    </a:gs>
                    <a:gs pos="82000">
                      <a:schemeClr val="bg1"/>
                    </a:gs>
                  </a:gsLst>
                  <a:lin ang="18900000" scaled="0"/>
                  <a:tileRect/>
                </a:gra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35001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60" kern="0" dirty="0">
                  <a:solidFill>
                    <a:prstClr val="black"/>
                  </a:solidFill>
                  <a:latin typeface="Arial Black" panose="020B0A04020102020204" pitchFamily="34" charset="0"/>
                  <a:ea typeface="华文细黑" panose="02010600040101010101" charset="-122"/>
                </a:endParaRPr>
              </a:p>
            </p:txBody>
          </p:sp>
        </p:grp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25318B5-D6E5-4B12-87CC-F294AC7BA370}"/>
                </a:ext>
              </a:extLst>
            </p:cNvPr>
            <p:cNvSpPr/>
            <p:nvPr/>
          </p:nvSpPr>
          <p:spPr>
            <a:xfrm rot="-8100000">
              <a:off x="3512619" y="5223912"/>
              <a:ext cx="351939" cy="351939"/>
            </a:xfrm>
            <a:custGeom>
              <a:avLst/>
              <a:gdLst>
                <a:gd name="connsiteX0" fmla="*/ 0 w 609600"/>
                <a:gd name="connsiteY0" fmla="*/ 0 h 619125"/>
                <a:gd name="connsiteX1" fmla="*/ 609600 w 609600"/>
                <a:gd name="connsiteY1" fmla="*/ 0 h 619125"/>
                <a:gd name="connsiteX2" fmla="*/ 609600 w 609600"/>
                <a:gd name="connsiteY2" fmla="*/ 6191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0" h="619125">
                  <a:moveTo>
                    <a:pt x="0" y="0"/>
                  </a:moveTo>
                  <a:lnTo>
                    <a:pt x="609600" y="0"/>
                  </a:lnTo>
                  <a:lnTo>
                    <a:pt x="609600" y="619125"/>
                  </a:lnTo>
                </a:path>
              </a:pathLst>
            </a:custGeom>
            <a:noFill/>
            <a:ln w="15875" cap="flat" cmpd="sng" algn="ctr">
              <a:gradFill flip="none" rotWithShape="1">
                <a:gsLst>
                  <a:gs pos="61000">
                    <a:sysClr val="windowText" lastClr="000000">
                      <a:lumMod val="75000"/>
                      <a:lumOff val="25000"/>
                      <a:alpha val="0"/>
                    </a:sysClr>
                  </a:gs>
                  <a:gs pos="87000">
                    <a:sysClr val="windowText" lastClr="000000">
                      <a:lumMod val="75000"/>
                      <a:lumOff val="25000"/>
                      <a:alpha val="34000"/>
                    </a:sysClr>
                  </a:gs>
                </a:gsLst>
                <a:lin ang="18900000" scaled="0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35001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60" kern="0" dirty="0">
                <a:solidFill>
                  <a:prstClr val="black"/>
                </a:solidFill>
                <a:latin typeface="Arial Black" panose="020B0A04020102020204" pitchFamily="34" charset="0"/>
                <a:ea typeface="华文细黑" panose="02010600040101010101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5CC31A5-E241-4FCD-8EFF-206BBAAF473A}"/>
                </a:ext>
              </a:extLst>
            </p:cNvPr>
            <p:cNvCxnSpPr/>
            <p:nvPr/>
          </p:nvCxnSpPr>
          <p:spPr>
            <a:xfrm flipV="1">
              <a:off x="3747148" y="525682"/>
              <a:ext cx="2731996" cy="2877850"/>
            </a:xfrm>
            <a:prstGeom prst="line">
              <a:avLst/>
            </a:prstGeom>
            <a:noFill/>
            <a:ln w="25400" cap="flat" cmpd="sng" algn="ctr">
              <a:gradFill flip="none" rotWithShape="1">
                <a:gsLst>
                  <a:gs pos="0">
                    <a:schemeClr val="bg1">
                      <a:alpha val="39000"/>
                    </a:schemeClr>
                  </a:gs>
                  <a:gs pos="79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9DAD484-A47A-47D2-BDC0-CF1068483C76}"/>
                </a:ext>
              </a:extLst>
            </p:cNvPr>
            <p:cNvCxnSpPr/>
            <p:nvPr/>
          </p:nvCxnSpPr>
          <p:spPr>
            <a:xfrm>
              <a:off x="3747148" y="7376115"/>
              <a:ext cx="2731996" cy="2877850"/>
            </a:xfrm>
            <a:prstGeom prst="line">
              <a:avLst/>
            </a:prstGeom>
            <a:noFill/>
            <a:ln w="25400" cap="flat" cmpd="sng" algn="ctr">
              <a:gradFill flip="none" rotWithShape="1">
                <a:gsLst>
                  <a:gs pos="0">
                    <a:schemeClr val="bg1">
                      <a:alpha val="39000"/>
                    </a:schemeClr>
                  </a:gs>
                  <a:gs pos="79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F0D9E58-0A76-4C3B-8AFA-9C52C06FF072}"/>
                </a:ext>
              </a:extLst>
            </p:cNvPr>
            <p:cNvSpPr/>
            <p:nvPr/>
          </p:nvSpPr>
          <p:spPr>
            <a:xfrm rot="5400000">
              <a:off x="8852243" y="8287373"/>
              <a:ext cx="296174" cy="578118"/>
            </a:xfrm>
            <a:custGeom>
              <a:avLst/>
              <a:gdLst>
                <a:gd name="connsiteX0" fmla="*/ 0 w 200601"/>
                <a:gd name="connsiteY0" fmla="*/ 346496 h 692993"/>
                <a:gd name="connsiteX1" fmla="*/ 200601 w 200601"/>
                <a:gd name="connsiteY1" fmla="*/ 0 h 692993"/>
                <a:gd name="connsiteX2" fmla="*/ 200601 w 200601"/>
                <a:gd name="connsiteY2" fmla="*/ 692993 h 69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601" h="692993">
                  <a:moveTo>
                    <a:pt x="0" y="346496"/>
                  </a:moveTo>
                  <a:lnTo>
                    <a:pt x="200601" y="0"/>
                  </a:lnTo>
                  <a:lnTo>
                    <a:pt x="200601" y="692993"/>
                  </a:lnTo>
                  <a:close/>
                </a:path>
              </a:pathLst>
            </a:custGeom>
            <a:ln w="38100" cap="rnd">
              <a:gradFill flip="none" rotWithShape="1">
                <a:gsLst>
                  <a:gs pos="0">
                    <a:schemeClr val="tx1">
                      <a:lumMod val="75000"/>
                      <a:lumOff val="25000"/>
                      <a:alpha val="56000"/>
                    </a:schemeClr>
                  </a:gs>
                  <a:gs pos="4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329882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495" dirty="0">
                <a:solidFill>
                  <a:prstClr val="black"/>
                </a:solidFill>
                <a:latin typeface="Arial Black" panose="020B0A04020102020204" pitchFamily="34" charset="0"/>
                <a:ea typeface="华文细黑" panose="02010600040101010101" charset="-122"/>
              </a:endParaRPr>
            </a:p>
          </p:txBody>
        </p:sp>
        <p:grpSp>
          <p:nvGrpSpPr>
            <p:cNvPr id="15" name="组合 14" descr="e7d195523061f1c0d3ba7f298e59d031c9c3f97027ed136f882110EF8F17BAD1F2C348D17C7856EF46CB4678CC9E44EE1ABA681E3133328A7B4D22AAF822B2429426B2355AA8CC4431B8568D2CF3B73A1CE1C8B9AAEBBF93E5370393F7C79D9345E0D81CC585E80CCE82174C125C6E0C939987BB702230B0FC5D9432D41B3B86AAEEB5FB96089119">
              <a:extLst>
                <a:ext uri="{FF2B5EF4-FFF2-40B4-BE49-F238E27FC236}">
                  <a16:creationId xmlns:a16="http://schemas.microsoft.com/office/drawing/2014/main" id="{73EEC773-728E-4C46-87BA-1549EE4056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0613" y="8170865"/>
              <a:ext cx="5516562" cy="1614487"/>
              <a:chOff x="2741402" y="4841838"/>
              <a:chExt cx="6612150" cy="1093572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08A92635-F118-42D6-BEA2-9F954311881C}"/>
                  </a:ext>
                </a:extLst>
              </p:cNvPr>
              <p:cNvGrpSpPr/>
              <p:nvPr/>
            </p:nvGrpSpPr>
            <p:grpSpPr>
              <a:xfrm>
                <a:off x="2741402" y="4841838"/>
                <a:ext cx="6612150" cy="538396"/>
                <a:chOff x="2741402" y="4841838"/>
                <a:chExt cx="6612150" cy="538396"/>
              </a:xfrm>
            </p:grpSpPr>
            <p:sp>
              <p:nvSpPr>
                <p:cNvPr id="31" name="任意多边形: 形状 30" descr="e7d195523061f1c0d3ba7f298e59d031c9c3f97027ed136f882110EF8F17BAD1F2C348D17C7856EF46CB4678CC9E44EE1ABA681E3133328A7B4D22AAF822B2429426B2355AA8CC4431B8568D2CF3B73AD08403A4B17CA880E8865C9C6D3802D006DA3360BA584FF628E1E3CF9FB2597BEC16D224082E85C44CEE234FC09154B4FE323ED5930D6221">
                  <a:extLst>
                    <a:ext uri="{FF2B5EF4-FFF2-40B4-BE49-F238E27FC236}">
                      <a16:creationId xmlns:a16="http://schemas.microsoft.com/office/drawing/2014/main" id="{CA777FAD-1222-4D92-90A2-5FC19A35AD87}"/>
                    </a:ext>
                  </a:extLst>
                </p:cNvPr>
                <p:cNvSpPr/>
                <p:nvPr/>
              </p:nvSpPr>
              <p:spPr>
                <a:xfrm>
                  <a:off x="4338470" y="4957564"/>
                  <a:ext cx="3456644" cy="281458"/>
                </a:xfrm>
                <a:custGeom>
                  <a:avLst/>
                  <a:gdLst>
                    <a:gd name="connsiteX0" fmla="*/ 0 w 7060557"/>
                    <a:gd name="connsiteY0" fmla="*/ 0 h 578735"/>
                    <a:gd name="connsiteX1" fmla="*/ 2592729 w 7060557"/>
                    <a:gd name="connsiteY1" fmla="*/ 0 h 578735"/>
                    <a:gd name="connsiteX2" fmla="*/ 3611301 w 7060557"/>
                    <a:gd name="connsiteY2" fmla="*/ 578735 h 578735"/>
                    <a:gd name="connsiteX3" fmla="*/ 4653023 w 7060557"/>
                    <a:gd name="connsiteY3" fmla="*/ 0 h 578735"/>
                    <a:gd name="connsiteX4" fmla="*/ 7060557 w 7060557"/>
                    <a:gd name="connsiteY4" fmla="*/ 0 h 578735"/>
                    <a:gd name="connsiteX0-1" fmla="*/ 0 w 7123230"/>
                    <a:gd name="connsiteY0-2" fmla="*/ 15668 h 594403"/>
                    <a:gd name="connsiteX1-3" fmla="*/ 2592729 w 7123230"/>
                    <a:gd name="connsiteY1-4" fmla="*/ 15668 h 594403"/>
                    <a:gd name="connsiteX2-5" fmla="*/ 3611301 w 7123230"/>
                    <a:gd name="connsiteY2-6" fmla="*/ 594403 h 594403"/>
                    <a:gd name="connsiteX3-7" fmla="*/ 4653023 w 7123230"/>
                    <a:gd name="connsiteY3-8" fmla="*/ 15668 h 594403"/>
                    <a:gd name="connsiteX4-9" fmla="*/ 7123230 w 7123230"/>
                    <a:gd name="connsiteY4-10" fmla="*/ 0 h 594403"/>
                    <a:gd name="connsiteX0-11" fmla="*/ 0 w 7123230"/>
                    <a:gd name="connsiteY0-12" fmla="*/ 15668 h 594403"/>
                    <a:gd name="connsiteX1-13" fmla="*/ 2592729 w 7123230"/>
                    <a:gd name="connsiteY1-14" fmla="*/ 15668 h 594403"/>
                    <a:gd name="connsiteX2-15" fmla="*/ 3611301 w 7123230"/>
                    <a:gd name="connsiteY2-16" fmla="*/ 594403 h 594403"/>
                    <a:gd name="connsiteX3-17" fmla="*/ 4653023 w 7123230"/>
                    <a:gd name="connsiteY3-18" fmla="*/ 15668 h 594403"/>
                    <a:gd name="connsiteX4-19" fmla="*/ 7123230 w 7123230"/>
                    <a:gd name="connsiteY4-20" fmla="*/ 0 h 594403"/>
                    <a:gd name="connsiteX0-21" fmla="*/ 0 w 7107562"/>
                    <a:gd name="connsiteY0-22" fmla="*/ 0 h 578735"/>
                    <a:gd name="connsiteX1-23" fmla="*/ 2592729 w 7107562"/>
                    <a:gd name="connsiteY1-24" fmla="*/ 0 h 578735"/>
                    <a:gd name="connsiteX2-25" fmla="*/ 3611301 w 7107562"/>
                    <a:gd name="connsiteY2-26" fmla="*/ 578735 h 578735"/>
                    <a:gd name="connsiteX3-27" fmla="*/ 4653023 w 7107562"/>
                    <a:gd name="connsiteY3-28" fmla="*/ 0 h 578735"/>
                    <a:gd name="connsiteX4-29" fmla="*/ 7107562 w 7107562"/>
                    <a:gd name="connsiteY4-30" fmla="*/ 0 h 57873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7107562" h="578735">
                      <a:moveTo>
                        <a:pt x="0" y="0"/>
                      </a:moveTo>
                      <a:lnTo>
                        <a:pt x="2592729" y="0"/>
                      </a:lnTo>
                      <a:lnTo>
                        <a:pt x="3611301" y="578735"/>
                      </a:lnTo>
                      <a:lnTo>
                        <a:pt x="4653023" y="0"/>
                      </a:lnTo>
                      <a:lnTo>
                        <a:pt x="7107562" y="0"/>
                      </a:lnTo>
                    </a:path>
                  </a:pathLst>
                </a:custGeom>
                <a:ln w="1905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  <a:gs pos="51000">
                        <a:schemeClr val="tx1">
                          <a:lumMod val="75000"/>
                          <a:lumOff val="25000"/>
                          <a:alpha val="56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135001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660" dirty="0">
                    <a:solidFill>
                      <a:prstClr val="black"/>
                    </a:solidFill>
                    <a:latin typeface="Arial Black" panose="020B0A04020102020204" pitchFamily="34" charset="0"/>
                    <a:ea typeface="华文细黑" panose="02010600040101010101" charset="-122"/>
                  </a:endParaRPr>
                </a:p>
              </p:txBody>
            </p:sp>
            <p:sp>
              <p:nvSpPr>
                <p:cNvPr id="32" name="任意多边形: 形状 31" descr="e7d195523061f1c0d3ba7f298e59d031c9c3f97027ed136f882110EF8F17BAD1F2C348D17C7856EF46CB4678CC9E44EE1ABA681E3133328A7B4D22AAF822B2429426B2355AA8CC4431B8568D2CF3B73AD08403A4B17CA880E8865C9C6D3802D006DA3360BA584FF628E1E3CF9FB2597BEC16D224082E85C44CEE234FC09154B4FE323ED5930D6221">
                  <a:extLst>
                    <a:ext uri="{FF2B5EF4-FFF2-40B4-BE49-F238E27FC236}">
                      <a16:creationId xmlns:a16="http://schemas.microsoft.com/office/drawing/2014/main" id="{3C972B56-B811-4C7A-84FF-E2E91073C7A4}"/>
                    </a:ext>
                  </a:extLst>
                </p:cNvPr>
                <p:cNvSpPr/>
                <p:nvPr/>
              </p:nvSpPr>
              <p:spPr>
                <a:xfrm>
                  <a:off x="2741402" y="4841838"/>
                  <a:ext cx="6612150" cy="538396"/>
                </a:xfrm>
                <a:custGeom>
                  <a:avLst/>
                  <a:gdLst>
                    <a:gd name="connsiteX0" fmla="*/ 0 w 7060557"/>
                    <a:gd name="connsiteY0" fmla="*/ 0 h 578735"/>
                    <a:gd name="connsiteX1" fmla="*/ 2592729 w 7060557"/>
                    <a:gd name="connsiteY1" fmla="*/ 0 h 578735"/>
                    <a:gd name="connsiteX2" fmla="*/ 3611301 w 7060557"/>
                    <a:gd name="connsiteY2" fmla="*/ 578735 h 578735"/>
                    <a:gd name="connsiteX3" fmla="*/ 4653023 w 7060557"/>
                    <a:gd name="connsiteY3" fmla="*/ 0 h 578735"/>
                    <a:gd name="connsiteX4" fmla="*/ 7060557 w 7060557"/>
                    <a:gd name="connsiteY4" fmla="*/ 0 h 578735"/>
                    <a:gd name="connsiteX0-1" fmla="*/ 0 w 7123230"/>
                    <a:gd name="connsiteY0-2" fmla="*/ 15668 h 594403"/>
                    <a:gd name="connsiteX1-3" fmla="*/ 2592729 w 7123230"/>
                    <a:gd name="connsiteY1-4" fmla="*/ 15668 h 594403"/>
                    <a:gd name="connsiteX2-5" fmla="*/ 3611301 w 7123230"/>
                    <a:gd name="connsiteY2-6" fmla="*/ 594403 h 594403"/>
                    <a:gd name="connsiteX3-7" fmla="*/ 4653023 w 7123230"/>
                    <a:gd name="connsiteY3-8" fmla="*/ 15668 h 594403"/>
                    <a:gd name="connsiteX4-9" fmla="*/ 7123230 w 7123230"/>
                    <a:gd name="connsiteY4-10" fmla="*/ 0 h 594403"/>
                    <a:gd name="connsiteX0-11" fmla="*/ 0 w 7123230"/>
                    <a:gd name="connsiteY0-12" fmla="*/ 15668 h 594403"/>
                    <a:gd name="connsiteX1-13" fmla="*/ 2592729 w 7123230"/>
                    <a:gd name="connsiteY1-14" fmla="*/ 15668 h 594403"/>
                    <a:gd name="connsiteX2-15" fmla="*/ 3611301 w 7123230"/>
                    <a:gd name="connsiteY2-16" fmla="*/ 594403 h 594403"/>
                    <a:gd name="connsiteX3-17" fmla="*/ 4653023 w 7123230"/>
                    <a:gd name="connsiteY3-18" fmla="*/ 15668 h 594403"/>
                    <a:gd name="connsiteX4-19" fmla="*/ 7123230 w 7123230"/>
                    <a:gd name="connsiteY4-20" fmla="*/ 0 h 594403"/>
                    <a:gd name="connsiteX0-21" fmla="*/ 0 w 7107562"/>
                    <a:gd name="connsiteY0-22" fmla="*/ 0 h 578735"/>
                    <a:gd name="connsiteX1-23" fmla="*/ 2592729 w 7107562"/>
                    <a:gd name="connsiteY1-24" fmla="*/ 0 h 578735"/>
                    <a:gd name="connsiteX2-25" fmla="*/ 3611301 w 7107562"/>
                    <a:gd name="connsiteY2-26" fmla="*/ 578735 h 578735"/>
                    <a:gd name="connsiteX3-27" fmla="*/ 4653023 w 7107562"/>
                    <a:gd name="connsiteY3-28" fmla="*/ 0 h 578735"/>
                    <a:gd name="connsiteX4-29" fmla="*/ 7107562 w 7107562"/>
                    <a:gd name="connsiteY4-30" fmla="*/ 0 h 57873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7107562" h="578735">
                      <a:moveTo>
                        <a:pt x="0" y="0"/>
                      </a:moveTo>
                      <a:lnTo>
                        <a:pt x="2592729" y="0"/>
                      </a:lnTo>
                      <a:lnTo>
                        <a:pt x="3611301" y="578735"/>
                      </a:lnTo>
                      <a:lnTo>
                        <a:pt x="4653023" y="0"/>
                      </a:lnTo>
                      <a:lnTo>
                        <a:pt x="7107562" y="0"/>
                      </a:lnTo>
                    </a:path>
                  </a:pathLst>
                </a:custGeom>
                <a:ln w="38100"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51000">
                        <a:schemeClr val="tx1">
                          <a:lumMod val="75000"/>
                          <a:lumOff val="25000"/>
                          <a:alpha val="56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135001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660" dirty="0">
                    <a:solidFill>
                      <a:prstClr val="black"/>
                    </a:solidFill>
                    <a:latin typeface="Arial Black" panose="020B0A04020102020204" pitchFamily="34" charset="0"/>
                    <a:ea typeface="华文细黑" panose="02010600040101010101" charset="-122"/>
                  </a:endParaRPr>
                </a:p>
              </p:txBody>
            </p:sp>
          </p:grpSp>
          <p:grpSp>
            <p:nvGrpSpPr>
              <p:cNvPr id="26" name="组合 25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  <a:extLst>
                  <a:ext uri="{FF2B5EF4-FFF2-40B4-BE49-F238E27FC236}">
                    <a16:creationId xmlns:a16="http://schemas.microsoft.com/office/drawing/2014/main" id="{7D2C4A1E-B645-4A3A-885A-B9C466093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35057" y="5106952"/>
                <a:ext cx="2921884" cy="824554"/>
                <a:chOff x="3232806" y="4343961"/>
                <a:chExt cx="5725110" cy="4941341"/>
              </a:xfrm>
            </p:grpSpPr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A46CC952-0278-46E2-A3A2-8D830A6BC6F2}"/>
                    </a:ext>
                  </a:extLst>
                </p:cNvPr>
                <p:cNvCxnSpPr/>
                <p:nvPr/>
              </p:nvCxnSpPr>
              <p:spPr>
                <a:xfrm>
                  <a:off x="5292535" y="7910279"/>
                  <a:ext cx="802827" cy="1375023"/>
                </a:xfrm>
                <a:prstGeom prst="line">
                  <a:avLst/>
                </a:prstGeom>
                <a:ln w="19050"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51000">
                        <a:schemeClr val="bg1">
                          <a:alpha val="56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A3653AEC-41EE-4835-8B4D-737673385B93}"/>
                    </a:ext>
                  </a:extLst>
                </p:cNvPr>
                <p:cNvCxnSpPr/>
                <p:nvPr/>
              </p:nvCxnSpPr>
              <p:spPr>
                <a:xfrm flipV="1">
                  <a:off x="6079764" y="4343961"/>
                  <a:ext cx="2878152" cy="4941341"/>
                </a:xfrm>
                <a:prstGeom prst="line">
                  <a:avLst/>
                </a:prstGeom>
                <a:ln w="19050"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51000">
                        <a:schemeClr val="bg1">
                          <a:alpha val="56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7650A92C-B175-456F-8665-5F648FFCBCA6}"/>
                    </a:ext>
                  </a:extLst>
                </p:cNvPr>
                <p:cNvCxnSpPr/>
                <p:nvPr/>
              </p:nvCxnSpPr>
              <p:spPr>
                <a:xfrm>
                  <a:off x="5036527" y="7485062"/>
                  <a:ext cx="182687" cy="309310"/>
                </a:xfrm>
                <a:prstGeom prst="line">
                  <a:avLst/>
                </a:prstGeom>
                <a:ln w="38100" cap="flat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D5A86A8C-2006-4ABD-97F4-28DB1C0528E3}"/>
                    </a:ext>
                  </a:extLst>
                </p:cNvPr>
                <p:cNvCxnSpPr/>
                <p:nvPr/>
              </p:nvCxnSpPr>
              <p:spPr>
                <a:xfrm>
                  <a:off x="3232806" y="4382524"/>
                  <a:ext cx="1722270" cy="2949784"/>
                </a:xfrm>
                <a:prstGeom prst="line">
                  <a:avLst/>
                </a:prstGeom>
                <a:ln w="19050"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51000">
                        <a:schemeClr val="bg1">
                          <a:alpha val="56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组合 15" descr="e7d195523061f1c0d3ba7f298e59d031c9c3f97027ed136f882110EF8F17BAD1F2C348D17C7856EF46CB4678CC9E44EE1ABA681E3133328A7B4D22AAF822B2429426B2355AA8CC4431B8568D2CF3B73A2FB6443EB3D2459E1870572BD83727081C7139B573EDA983CC3C21290CB8CC35099B78A41AAE0B87C6A5A410784E67F1260EF81980592E40">
              <a:extLst>
                <a:ext uri="{FF2B5EF4-FFF2-40B4-BE49-F238E27FC236}">
                  <a16:creationId xmlns:a16="http://schemas.microsoft.com/office/drawing/2014/main" id="{B4D92688-B05E-40CB-ADCE-43CA4DA408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8540" y="581027"/>
              <a:ext cx="5399087" cy="10125075"/>
              <a:chOff x="7557437" y="0"/>
              <a:chExt cx="3656757" cy="6858000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C8B4184A-1BB7-4144-B45B-428785CD1F24}"/>
                  </a:ext>
                </a:extLst>
              </p:cNvPr>
              <p:cNvSpPr/>
              <p:nvPr/>
            </p:nvSpPr>
            <p:spPr>
              <a:xfrm flipH="1">
                <a:off x="7557437" y="0"/>
                <a:ext cx="3656757" cy="6858000"/>
              </a:xfrm>
              <a:custGeom>
                <a:avLst/>
                <a:gdLst>
                  <a:gd name="connsiteX0" fmla="*/ 3225800 w 3670300"/>
                  <a:gd name="connsiteY0" fmla="*/ 0 h 6883400"/>
                  <a:gd name="connsiteX1" fmla="*/ 1460500 w 3670300"/>
                  <a:gd name="connsiteY1" fmla="*/ 1790700 h 6883400"/>
                  <a:gd name="connsiteX2" fmla="*/ 1460500 w 3670300"/>
                  <a:gd name="connsiteY2" fmla="*/ 2019300 h 6883400"/>
                  <a:gd name="connsiteX3" fmla="*/ 825500 w 3670300"/>
                  <a:gd name="connsiteY3" fmla="*/ 2667000 h 6883400"/>
                  <a:gd name="connsiteX4" fmla="*/ 723900 w 3670300"/>
                  <a:gd name="connsiteY4" fmla="*/ 2540000 h 6883400"/>
                  <a:gd name="connsiteX5" fmla="*/ 0 w 3670300"/>
                  <a:gd name="connsiteY5" fmla="*/ 3289300 h 6883400"/>
                  <a:gd name="connsiteX6" fmla="*/ 711200 w 3670300"/>
                  <a:gd name="connsiteY6" fmla="*/ 4013200 h 6883400"/>
                  <a:gd name="connsiteX7" fmla="*/ 838200 w 3670300"/>
                  <a:gd name="connsiteY7" fmla="*/ 3898900 h 6883400"/>
                  <a:gd name="connsiteX8" fmla="*/ 1460500 w 3670300"/>
                  <a:gd name="connsiteY8" fmla="*/ 4508500 h 6883400"/>
                  <a:gd name="connsiteX9" fmla="*/ 1473200 w 3670300"/>
                  <a:gd name="connsiteY9" fmla="*/ 4749800 h 6883400"/>
                  <a:gd name="connsiteX10" fmla="*/ 3670300 w 3670300"/>
                  <a:gd name="connsiteY10" fmla="*/ 6883400 h 688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70300" h="6883400">
                    <a:moveTo>
                      <a:pt x="3225800" y="0"/>
                    </a:moveTo>
                    <a:lnTo>
                      <a:pt x="1460500" y="1790700"/>
                    </a:lnTo>
                    <a:lnTo>
                      <a:pt x="1460500" y="2019300"/>
                    </a:lnTo>
                    <a:lnTo>
                      <a:pt x="825500" y="2667000"/>
                    </a:lnTo>
                    <a:lnTo>
                      <a:pt x="723900" y="2540000"/>
                    </a:lnTo>
                    <a:lnTo>
                      <a:pt x="0" y="3289300"/>
                    </a:lnTo>
                    <a:lnTo>
                      <a:pt x="711200" y="4013200"/>
                    </a:lnTo>
                    <a:lnTo>
                      <a:pt x="838200" y="3898900"/>
                    </a:lnTo>
                    <a:lnTo>
                      <a:pt x="1460500" y="4508500"/>
                    </a:lnTo>
                    <a:lnTo>
                      <a:pt x="1473200" y="4749800"/>
                    </a:lnTo>
                    <a:lnTo>
                      <a:pt x="3670300" y="6883400"/>
                    </a:lnTo>
                  </a:path>
                </a:pathLst>
              </a:custGeom>
              <a:noFill/>
              <a:ln w="25400" cap="flat" cmpd="sng" algn="ctr"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35001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60" kern="0" dirty="0">
                  <a:solidFill>
                    <a:prstClr val="white"/>
                  </a:solidFill>
                  <a:latin typeface="Arial Black" panose="020B0A04020102020204" pitchFamily="34" charset="0"/>
                  <a:ea typeface="华文细黑" panose="02010600040101010101" charset="-122"/>
                </a:endParaRPr>
              </a:p>
            </p:txBody>
          </p:sp>
          <p:sp>
            <p:nvSpPr>
              <p:cNvPr id="24" name="菱形 23">
                <a:extLst>
                  <a:ext uri="{FF2B5EF4-FFF2-40B4-BE49-F238E27FC236}">
                    <a16:creationId xmlns:a16="http://schemas.microsoft.com/office/drawing/2014/main" id="{281FDEDC-C784-4489-A60F-D483B6CE823D}"/>
                  </a:ext>
                </a:extLst>
              </p:cNvPr>
              <p:cNvSpPr/>
              <p:nvPr/>
            </p:nvSpPr>
            <p:spPr>
              <a:xfrm>
                <a:off x="10822821" y="3148357"/>
                <a:ext cx="253747" cy="254837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35001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60" dirty="0">
                  <a:solidFill>
                    <a:prstClr val="white"/>
                  </a:solidFill>
                  <a:latin typeface="Arial Black" panose="020B0A04020102020204" pitchFamily="34" charset="0"/>
                  <a:ea typeface="华文细黑" panose="02010600040101010101" charset="-122"/>
                </a:endParaRPr>
              </a:p>
            </p:txBody>
          </p:sp>
        </p:grpSp>
        <p:grpSp>
          <p:nvGrpSpPr>
            <p:cNvPr id="17" name="组合 16" descr="e7d195523061f1c0d3ba7f298e59d031c9c3f97027ed136f882110EF8F17BAD1F2C348D17C7856EF46CB4678CC9E44EE1ABA681E3133328A7B4D22AAF822B2429426B2355AA8CC4431B8568D2CF3B73A2FB6443EB3D2459E1870572BD83727081C7139B573EDA983CC3C21290CB8CC35099B78A41AAE0B87C6A5A410784E67F1260EF81980592E40">
              <a:extLst>
                <a:ext uri="{FF2B5EF4-FFF2-40B4-BE49-F238E27FC236}">
                  <a16:creationId xmlns:a16="http://schemas.microsoft.com/office/drawing/2014/main" id="{DE9E9EE1-AEB5-47E3-9388-44B1E5A1D813}"/>
                </a:ext>
              </a:extLst>
            </p:cNvPr>
            <p:cNvGrpSpPr/>
            <p:nvPr/>
          </p:nvGrpSpPr>
          <p:grpSpPr>
            <a:xfrm>
              <a:off x="13226207" y="4585566"/>
              <a:ext cx="1783129" cy="1628630"/>
              <a:chOff x="8958220" y="2877457"/>
              <a:chExt cx="1207728" cy="1103085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374207E-C299-461E-BC95-1A79D2164DF5}"/>
                  </a:ext>
                </a:extLst>
              </p:cNvPr>
              <p:cNvSpPr/>
              <p:nvPr/>
            </p:nvSpPr>
            <p:spPr>
              <a:xfrm rot="2700000">
                <a:off x="8958220" y="2877457"/>
                <a:ext cx="1103085" cy="1103085"/>
              </a:xfrm>
              <a:prstGeom prst="rect">
                <a:avLst/>
              </a:prstGeom>
              <a:noFill/>
              <a:ln w="152400">
                <a:gradFill flip="none" rotWithShape="1">
                  <a:gsLst>
                    <a:gs pos="61000">
                      <a:schemeClr val="accent1">
                        <a:alpha val="0"/>
                      </a:schemeClr>
                    </a:gs>
                    <a:gs pos="83000">
                      <a:schemeClr val="accent1">
                        <a:alpha val="25000"/>
                      </a:schemeClr>
                    </a:gs>
                  </a:gsLst>
                  <a:lin ang="189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35001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60" dirty="0">
                  <a:solidFill>
                    <a:prstClr val="black"/>
                  </a:solidFill>
                  <a:latin typeface="Arial Black" panose="020B0A04020102020204" pitchFamily="34" charset="0"/>
                  <a:ea typeface="华文细黑" panose="02010600040101010101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B6AB147-EAAE-4D5A-9F26-D47BEBD4BDB6}"/>
                  </a:ext>
                </a:extLst>
              </p:cNvPr>
              <p:cNvSpPr/>
              <p:nvPr/>
            </p:nvSpPr>
            <p:spPr>
              <a:xfrm rot="2700000">
                <a:off x="9617740" y="3154898"/>
                <a:ext cx="548208" cy="548208"/>
              </a:xfrm>
              <a:prstGeom prst="rect">
                <a:avLst/>
              </a:prstGeom>
              <a:noFill/>
              <a:ln w="15875">
                <a:gradFill flip="none" rotWithShape="1">
                  <a:gsLst>
                    <a:gs pos="61000">
                      <a:schemeClr val="bg1">
                        <a:alpha val="0"/>
                      </a:schemeClr>
                    </a:gs>
                    <a:gs pos="87000">
                      <a:schemeClr val="bg1"/>
                    </a:gs>
                  </a:gsLst>
                  <a:lin ang="189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35001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60" dirty="0">
                  <a:solidFill>
                    <a:prstClr val="black"/>
                  </a:solidFill>
                  <a:latin typeface="Arial Black" panose="020B0A04020102020204" pitchFamily="34" charset="0"/>
                  <a:ea typeface="华文细黑" panose="02010600040101010101" charset="-122"/>
                </a:endParaRPr>
              </a:p>
            </p:txBody>
          </p:sp>
        </p:grp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F718446-5300-4F19-AE4F-6D751770CE66}"/>
                </a:ext>
              </a:extLst>
            </p:cNvPr>
            <p:cNvSpPr/>
            <p:nvPr/>
          </p:nvSpPr>
          <p:spPr>
            <a:xfrm rot="8100000" flipH="1">
              <a:off x="14124974" y="5223912"/>
              <a:ext cx="351939" cy="351939"/>
            </a:xfrm>
            <a:custGeom>
              <a:avLst/>
              <a:gdLst>
                <a:gd name="connsiteX0" fmla="*/ 0 w 609600"/>
                <a:gd name="connsiteY0" fmla="*/ 0 h 619125"/>
                <a:gd name="connsiteX1" fmla="*/ 609600 w 609600"/>
                <a:gd name="connsiteY1" fmla="*/ 0 h 619125"/>
                <a:gd name="connsiteX2" fmla="*/ 609600 w 609600"/>
                <a:gd name="connsiteY2" fmla="*/ 6191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0" h="619125">
                  <a:moveTo>
                    <a:pt x="0" y="0"/>
                  </a:moveTo>
                  <a:lnTo>
                    <a:pt x="609600" y="0"/>
                  </a:lnTo>
                  <a:lnTo>
                    <a:pt x="609600" y="619125"/>
                  </a:lnTo>
                </a:path>
              </a:pathLst>
            </a:custGeom>
            <a:noFill/>
            <a:ln w="15875">
              <a:gradFill flip="none" rotWithShape="1">
                <a:gsLst>
                  <a:gs pos="61000">
                    <a:schemeClr val="tx1">
                      <a:lumMod val="75000"/>
                      <a:lumOff val="25000"/>
                      <a:alpha val="0"/>
                    </a:schemeClr>
                  </a:gs>
                  <a:gs pos="87000">
                    <a:schemeClr val="tx1">
                      <a:lumMod val="75000"/>
                      <a:lumOff val="25000"/>
                      <a:alpha val="34000"/>
                    </a:schemeClr>
                  </a:gs>
                </a:gsLst>
                <a:lin ang="189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5001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660" dirty="0">
                <a:solidFill>
                  <a:prstClr val="black"/>
                </a:solidFill>
                <a:latin typeface="Arial Black" panose="020B0A04020102020204" pitchFamily="34" charset="0"/>
                <a:ea typeface="华文细黑" panose="02010600040101010101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A944F09-B930-405F-ADFD-D23387364C50}"/>
                </a:ext>
              </a:extLst>
            </p:cNvPr>
            <p:cNvCxnSpPr/>
            <p:nvPr/>
          </p:nvCxnSpPr>
          <p:spPr>
            <a:xfrm flipH="1" flipV="1">
              <a:off x="11518770" y="525682"/>
              <a:ext cx="2731996" cy="2877850"/>
            </a:xfrm>
            <a:prstGeom prst="line">
              <a:avLst/>
            </a:prstGeom>
            <a:noFill/>
            <a:ln w="25400" cap="flat" cmpd="sng" algn="ctr">
              <a:gradFill flip="none" rotWithShape="1">
                <a:gsLst>
                  <a:gs pos="0">
                    <a:schemeClr val="bg1">
                      <a:alpha val="39000"/>
                    </a:schemeClr>
                  </a:gs>
                  <a:gs pos="79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DA399F5-A332-4110-AB01-BC66EDBD0AD1}"/>
                </a:ext>
              </a:extLst>
            </p:cNvPr>
            <p:cNvCxnSpPr/>
            <p:nvPr/>
          </p:nvCxnSpPr>
          <p:spPr>
            <a:xfrm flipH="1">
              <a:off x="11518770" y="7376115"/>
              <a:ext cx="2731996" cy="2877850"/>
            </a:xfrm>
            <a:prstGeom prst="line">
              <a:avLst/>
            </a:prstGeom>
            <a:noFill/>
            <a:ln w="25400" cap="flat" cmpd="sng" algn="ctr">
              <a:gradFill flip="none" rotWithShape="1">
                <a:gsLst>
                  <a:gs pos="0">
                    <a:schemeClr val="bg1">
                      <a:alpha val="39000"/>
                    </a:schemeClr>
                  </a:gs>
                  <a:gs pos="79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C43EFE54-02A0-4E29-BCD1-B9BA4D99A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7460" y="407970"/>
            <a:ext cx="3162300" cy="641350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lang="zh-CN" altLang="en-US" sz="2800" b="1" kern="1200" dirty="0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H" panose="00020600040101010101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39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动物&#10;&#10;描述已自动生成">
            <a:extLst>
              <a:ext uri="{FF2B5EF4-FFF2-40B4-BE49-F238E27FC236}">
                <a16:creationId xmlns:a16="http://schemas.microsoft.com/office/drawing/2014/main" id="{0A214F60-3544-4EB6-9063-388000538E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r="10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9083FA-67FD-4A02-9D09-06FD22AAF1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Bold" panose="020B08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E27DBD-FDC3-48E5-A809-C4BE27E94636}"/>
              </a:ext>
            </a:extLst>
          </p:cNvPr>
          <p:cNvGrpSpPr/>
          <p:nvPr userDrawn="1"/>
        </p:nvGrpSpPr>
        <p:grpSpPr>
          <a:xfrm>
            <a:off x="3461385" y="794385"/>
            <a:ext cx="5269230" cy="5269230"/>
            <a:chOff x="1511583" y="2138870"/>
            <a:chExt cx="2194560" cy="219456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ABE13D4-7DE1-4055-94E9-0922D8751D24}"/>
                </a:ext>
              </a:extLst>
            </p:cNvPr>
            <p:cNvSpPr/>
            <p:nvPr/>
          </p:nvSpPr>
          <p:spPr>
            <a:xfrm>
              <a:off x="1657232" y="2284519"/>
              <a:ext cx="1903262" cy="1903262"/>
            </a:xfrm>
            <a:prstGeom prst="ellipse">
              <a:avLst/>
            </a:prstGeom>
            <a:gradFill flip="none" rotWithShape="1">
              <a:gsLst>
                <a:gs pos="54000">
                  <a:schemeClr val="accent2">
                    <a:alpha val="0"/>
                  </a:schemeClr>
                </a:gs>
                <a:gs pos="100000">
                  <a:schemeClr val="accent2">
                    <a:alpha val="74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22077ACD-9A24-4C60-A274-7903683D35C6}"/>
                </a:ext>
              </a:extLst>
            </p:cNvPr>
            <p:cNvSpPr/>
            <p:nvPr/>
          </p:nvSpPr>
          <p:spPr>
            <a:xfrm>
              <a:off x="1511583" y="2138870"/>
              <a:ext cx="2194560" cy="2194560"/>
            </a:xfrm>
            <a:prstGeom prst="arc">
              <a:avLst>
                <a:gd name="adj1" fmla="val 13183324"/>
                <a:gd name="adj2" fmla="val 19179742"/>
              </a:avLst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C9F71D02-A410-4F3D-BF72-C7529FDA21C1}"/>
                </a:ext>
              </a:extLst>
            </p:cNvPr>
            <p:cNvSpPr/>
            <p:nvPr/>
          </p:nvSpPr>
          <p:spPr>
            <a:xfrm>
              <a:off x="1511583" y="2138870"/>
              <a:ext cx="2194560" cy="2194560"/>
            </a:xfrm>
            <a:prstGeom prst="arc">
              <a:avLst>
                <a:gd name="adj1" fmla="val 19555689"/>
                <a:gd name="adj2" fmla="val 2098353"/>
              </a:avLst>
            </a:prstGeom>
            <a:noFill/>
            <a:ln w="6350" cap="flat" cmpd="sng" algn="ctr">
              <a:solidFill>
                <a:schemeClr val="accent1"/>
              </a:solidFill>
              <a:prstDash val="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1B99DBBE-7699-472B-A225-D1CCD7265F43}"/>
                </a:ext>
              </a:extLst>
            </p:cNvPr>
            <p:cNvSpPr/>
            <p:nvPr/>
          </p:nvSpPr>
          <p:spPr>
            <a:xfrm flipV="1">
              <a:off x="1511583" y="2138870"/>
              <a:ext cx="2194560" cy="2194560"/>
            </a:xfrm>
            <a:prstGeom prst="arc">
              <a:avLst>
                <a:gd name="adj1" fmla="val 13212858"/>
                <a:gd name="adj2" fmla="val 19206546"/>
              </a:avLst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5BFA543B-35B5-4BF0-B217-6125912E3C96}"/>
                </a:ext>
              </a:extLst>
            </p:cNvPr>
            <p:cNvSpPr/>
            <p:nvPr/>
          </p:nvSpPr>
          <p:spPr>
            <a:xfrm flipH="1">
              <a:off x="1511583" y="2138870"/>
              <a:ext cx="2194560" cy="2194560"/>
            </a:xfrm>
            <a:prstGeom prst="arc">
              <a:avLst>
                <a:gd name="adj1" fmla="val 19568616"/>
                <a:gd name="adj2" fmla="val 2079210"/>
              </a:avLst>
            </a:prstGeom>
            <a:noFill/>
            <a:ln w="6350" cap="flat" cmpd="sng" algn="ctr">
              <a:solidFill>
                <a:schemeClr val="accent1"/>
              </a:solidFill>
              <a:prstDash val="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5349A5D-6F1A-4B23-B35D-F284BA43D699}"/>
                </a:ext>
              </a:extLst>
            </p:cNvPr>
            <p:cNvSpPr/>
            <p:nvPr/>
          </p:nvSpPr>
          <p:spPr>
            <a:xfrm>
              <a:off x="3455719" y="2550731"/>
              <a:ext cx="54864" cy="54864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5CD958C-8C50-49BE-B70D-2AD3262B1610}"/>
                </a:ext>
              </a:extLst>
            </p:cNvPr>
            <p:cNvSpPr/>
            <p:nvPr/>
          </p:nvSpPr>
          <p:spPr>
            <a:xfrm>
              <a:off x="1708199" y="2550731"/>
              <a:ext cx="54864" cy="54864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B24F719-DF61-493E-85C2-0583ECAE41A5}"/>
                </a:ext>
              </a:extLst>
            </p:cNvPr>
            <p:cNvSpPr/>
            <p:nvPr/>
          </p:nvSpPr>
          <p:spPr>
            <a:xfrm>
              <a:off x="3455719" y="3876611"/>
              <a:ext cx="54864" cy="54864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EC0BACA-8253-4CB0-B8E3-387A3A7D3F35}"/>
                </a:ext>
              </a:extLst>
            </p:cNvPr>
            <p:cNvSpPr/>
            <p:nvPr/>
          </p:nvSpPr>
          <p:spPr>
            <a:xfrm>
              <a:off x="1708199" y="3876611"/>
              <a:ext cx="54864" cy="54864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35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rPr>
              <a:t>标注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8B6475-6D9F-4658-9442-E0BED133A5BE}"/>
              </a:ext>
            </a:extLst>
          </p:cNvPr>
          <p:cNvGrpSpPr/>
          <p:nvPr userDrawn="1"/>
        </p:nvGrpSpPr>
        <p:grpSpPr>
          <a:xfrm>
            <a:off x="1768617" y="1462340"/>
            <a:ext cx="8654766" cy="3933321"/>
            <a:chOff x="2381203" y="1387194"/>
            <a:chExt cx="8654766" cy="3933321"/>
          </a:xfrm>
        </p:grpSpPr>
        <p:sp>
          <p:nvSpPr>
            <p:cNvPr id="11" name="矩形 10"/>
            <p:cNvSpPr/>
            <p:nvPr userDrawn="1"/>
          </p:nvSpPr>
          <p:spPr>
            <a:xfrm>
              <a:off x="2381203" y="1387194"/>
              <a:ext cx="1402001" cy="34532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字体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cs typeface="Arial" panose="020B0604020202020204" pitchFamily="34" charset="0"/>
                </a:rPr>
                <a:t>使用 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cs typeface="Arial" panose="020B0604020202020204" pitchFamily="34" charset="0"/>
                </a:rPr>
                <a:t>行距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cs typeface="Arial" panose="020B0604020202020204" pitchFamily="34" charset="0"/>
                </a:rPr>
                <a:t>背景图片出处</a:t>
              </a: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Bold" panose="020B0800000000000000" pitchFamily="34" charset="-122"/>
                  <a:cs typeface="Arial" panose="020B0604020202020204" pitchFamily="34" charset="0"/>
                </a:rPr>
                <a:t>声明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3961624" y="1387194"/>
              <a:ext cx="7074345" cy="393332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英文   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Arial  / Arial Black</a:t>
              </a: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中文   微软雅黑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正文 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1.3</a:t>
              </a: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cn.bing.com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本网站所提供的任何信息内容（包括但不限于 </a:t>
              </a:r>
              <a:r>
                <a:rPr kumimoji="0" lang="en-US" altLang="zh-CN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PPT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 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模板、</a:t>
              </a:r>
              <a:r>
                <a:rPr kumimoji="0" lang="en-US" altLang="zh-CN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Word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 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文档、</a:t>
              </a:r>
              <a:r>
                <a:rPr kumimoji="0" lang="en-US" altLang="zh-CN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Excel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rPr>
                <a:t> 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图表、图片素材等）均受</a:t>
              </a:r>
              <a:r>
                <a:rPr kumimoji="0" lang="en-US" altLang="zh-CN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《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中华人民共和国著作权法</a:t>
              </a:r>
              <a:r>
                <a:rPr kumimoji="0" lang="en-US" altLang="zh-CN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》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、</a:t>
              </a:r>
              <a:r>
                <a:rPr kumimoji="0" lang="en-US" altLang="zh-CN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《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信息网络传播权保护条例</a:t>
              </a:r>
              <a:r>
                <a:rPr kumimoji="0" lang="en-US" altLang="zh-CN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》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及其他适用的法律法规的保护，未经权利人书面明确授权，信息内容的任何部分</a:t>
              </a:r>
              <a:r>
                <a:rPr kumimoji="0" lang="en-US" altLang="zh-CN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(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包括图片或图表</a:t>
              </a:r>
              <a:r>
                <a:rPr kumimoji="0" lang="en-US" altLang="zh-CN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)</a:t>
              </a:r>
              <a:r>
                <a:rPr kumimoji="0" lang="zh-CN" alt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不得被全部或部分的复制、传播、销售，否则将承担法律责任。</a:t>
              </a: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440603" y="182445"/>
            <a:ext cx="8515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7F8BA7-FDCB-4F8A-85DA-C343954E9B7B}"/>
              </a:ext>
            </a:extLst>
          </p:cNvPr>
          <p:cNvSpPr/>
          <p:nvPr userDrawn="1"/>
        </p:nvSpPr>
        <p:spPr>
          <a:xfrm>
            <a:off x="10698480" y="83819"/>
            <a:ext cx="1402079" cy="629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323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748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4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3B696AB-25FF-4BCF-A1AE-00155E58B67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14556" y="2343163"/>
            <a:ext cx="6771084" cy="1015663"/>
          </a:xfrm>
          <a:prstGeom prst="rect">
            <a:avLst/>
          </a:prstGeom>
          <a:noFill/>
          <a:effectLst>
            <a:outerShdw blurRad="63500" algn="ctr" rotWithShape="0">
              <a:srgbClr val="0C5451">
                <a:alpha val="40000"/>
              </a:srgb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lvl="0">
              <a:defRPr/>
            </a:pPr>
            <a:r>
              <a:rPr lang="zh-CN" altLang="en-US" sz="6600" b="1" dirty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微软雅黑" panose="020B0503020204020204" pitchFamily="34" charset="-122"/>
              </a:rPr>
              <a:t>招聘网站实战分析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1A36EC4-73A6-42B6-8BF0-8112A3FBF6B1}"/>
              </a:ext>
            </a:extLst>
          </p:cNvPr>
          <p:cNvGrpSpPr/>
          <p:nvPr/>
        </p:nvGrpSpPr>
        <p:grpSpPr>
          <a:xfrm>
            <a:off x="3290255" y="3662633"/>
            <a:ext cx="5819669" cy="412613"/>
            <a:chOff x="2234339" y="3690342"/>
            <a:chExt cx="5819669" cy="41261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3E36B3-9793-463E-B411-56B862C34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339" y="3690342"/>
              <a:ext cx="4616648" cy="405624"/>
            </a:xfrm>
            <a:prstGeom prst="rect">
              <a:avLst/>
            </a:prstGeom>
            <a:noFill/>
            <a:effectLst>
              <a:outerShdw blurRad="63500" algn="ctr" rotWithShape="0">
                <a:srgbClr val="0C5451">
                  <a:alpha val="40000"/>
                </a:srgbClr>
              </a:outerShdw>
            </a:effectLst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 b="1" dirty="0">
                  <a:gradFill>
                    <a:gsLst>
                      <a:gs pos="34000">
                        <a:srgbClr val="4DADFD">
                          <a:lumMod val="27000"/>
                          <a:lumOff val="73000"/>
                        </a:srgbClr>
                      </a:gs>
                      <a:gs pos="85000">
                        <a:schemeClr val="accent1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演讲人：曾森林、王亚徽、刘欣粤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4D849702-A663-4BA9-A3CE-FFA669884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3944" y="3697331"/>
              <a:ext cx="64" cy="405624"/>
            </a:xfrm>
            <a:prstGeom prst="rect">
              <a:avLst/>
            </a:prstGeom>
            <a:noFill/>
            <a:effectLst>
              <a:outerShdw blurRad="63500" algn="ctr" rotWithShape="0">
                <a:srgbClr val="0C5451">
                  <a:alpha val="40000"/>
                </a:srgbClr>
              </a:outerShdw>
            </a:effectLst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2400" b="1" dirty="0">
                <a:gradFill>
                  <a:gsLst>
                    <a:gs pos="34000">
                      <a:srgbClr val="4DADFD">
                        <a:lumMod val="27000"/>
                        <a:lumOff val="73000"/>
                      </a:srgbClr>
                    </a:gs>
                    <a:gs pos="85000">
                      <a:schemeClr val="accent1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D8565D0-6EEE-4CA7-9B72-1C84FE450F4A}"/>
              </a:ext>
            </a:extLst>
          </p:cNvPr>
          <p:cNvGrpSpPr/>
          <p:nvPr/>
        </p:nvGrpSpPr>
        <p:grpSpPr>
          <a:xfrm>
            <a:off x="1010027" y="2666218"/>
            <a:ext cx="1270362" cy="401451"/>
            <a:chOff x="6446413" y="1824216"/>
            <a:chExt cx="1049711" cy="33172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94AE015-FF4F-43B5-9B43-6DEF66D1F32F}"/>
                </a:ext>
              </a:extLst>
            </p:cNvPr>
            <p:cNvGrpSpPr/>
            <p:nvPr/>
          </p:nvGrpSpPr>
          <p:grpSpPr>
            <a:xfrm>
              <a:off x="6446413" y="1824216"/>
              <a:ext cx="331722" cy="331722"/>
              <a:chOff x="6057517" y="396409"/>
              <a:chExt cx="1124493" cy="1124493"/>
            </a:xfrm>
            <a:solidFill>
              <a:schemeClr val="bg1">
                <a:alpha val="38000"/>
              </a:schemeClr>
            </a:solidFill>
          </p:grpSpPr>
          <p:sp>
            <p:nvSpPr>
              <p:cNvPr id="64" name="空心弧 63">
                <a:extLst>
                  <a:ext uri="{FF2B5EF4-FFF2-40B4-BE49-F238E27FC236}">
                    <a16:creationId xmlns:a16="http://schemas.microsoft.com/office/drawing/2014/main" id="{B141A2EA-DB6C-48D9-BA14-48706AADE85D}"/>
                  </a:ext>
                </a:extLst>
              </p:cNvPr>
              <p:cNvSpPr/>
              <p:nvPr/>
            </p:nvSpPr>
            <p:spPr>
              <a:xfrm rot="20511567">
                <a:off x="6057517" y="396409"/>
                <a:ext cx="1124493" cy="1124493"/>
              </a:xfrm>
              <a:prstGeom prst="blockArc">
                <a:avLst>
                  <a:gd name="adj1" fmla="val 4268407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5" name="空心弧 64">
                <a:extLst>
                  <a:ext uri="{FF2B5EF4-FFF2-40B4-BE49-F238E27FC236}">
                    <a16:creationId xmlns:a16="http://schemas.microsoft.com/office/drawing/2014/main" id="{BBC95001-BCE0-48D6-B188-DD146281E840}"/>
                  </a:ext>
                </a:extLst>
              </p:cNvPr>
              <p:cNvSpPr/>
              <p:nvPr/>
            </p:nvSpPr>
            <p:spPr>
              <a:xfrm rot="6029253">
                <a:off x="6057517" y="396409"/>
                <a:ext cx="1124493" cy="1124493"/>
              </a:xfrm>
              <a:prstGeom prst="blockArc">
                <a:avLst>
                  <a:gd name="adj1" fmla="val 431828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6" name="空心弧 65">
                <a:extLst>
                  <a:ext uri="{FF2B5EF4-FFF2-40B4-BE49-F238E27FC236}">
                    <a16:creationId xmlns:a16="http://schemas.microsoft.com/office/drawing/2014/main" id="{92E9E5B1-3147-4C65-AC89-8D24BCB05AC8}"/>
                  </a:ext>
                </a:extLst>
              </p:cNvPr>
              <p:cNvSpPr/>
              <p:nvPr/>
            </p:nvSpPr>
            <p:spPr>
              <a:xfrm rot="12979780">
                <a:off x="6057517" y="396409"/>
                <a:ext cx="1124493" cy="1124493"/>
              </a:xfrm>
              <a:prstGeom prst="blockArc">
                <a:avLst>
                  <a:gd name="adj1" fmla="val 443910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FC34443E-6E41-4FF8-BF65-BF8195553516}"/>
                </a:ext>
              </a:extLst>
            </p:cNvPr>
            <p:cNvGrpSpPr/>
            <p:nvPr/>
          </p:nvGrpSpPr>
          <p:grpSpPr>
            <a:xfrm rot="16829414">
              <a:off x="6537376" y="1915180"/>
              <a:ext cx="149794" cy="149794"/>
              <a:chOff x="6057517" y="396409"/>
              <a:chExt cx="1124493" cy="1124493"/>
            </a:xfrm>
            <a:solidFill>
              <a:schemeClr val="bg1">
                <a:alpha val="38000"/>
              </a:schemeClr>
            </a:solidFill>
          </p:grpSpPr>
          <p:sp>
            <p:nvSpPr>
              <p:cNvPr id="61" name="空心弧 60">
                <a:extLst>
                  <a:ext uri="{FF2B5EF4-FFF2-40B4-BE49-F238E27FC236}">
                    <a16:creationId xmlns:a16="http://schemas.microsoft.com/office/drawing/2014/main" id="{0B11BB05-14C6-4F95-A9C5-3BAD5D587AC7}"/>
                  </a:ext>
                </a:extLst>
              </p:cNvPr>
              <p:cNvSpPr/>
              <p:nvPr/>
            </p:nvSpPr>
            <p:spPr>
              <a:xfrm rot="20511567">
                <a:off x="6057517" y="396409"/>
                <a:ext cx="1124493" cy="1124493"/>
              </a:xfrm>
              <a:prstGeom prst="blockArc">
                <a:avLst>
                  <a:gd name="adj1" fmla="val 4268407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3B4484CE-F524-485E-A505-E896F961044A}"/>
                  </a:ext>
                </a:extLst>
              </p:cNvPr>
              <p:cNvSpPr/>
              <p:nvPr/>
            </p:nvSpPr>
            <p:spPr>
              <a:xfrm rot="6029253">
                <a:off x="6057517" y="396409"/>
                <a:ext cx="1124493" cy="1124493"/>
              </a:xfrm>
              <a:prstGeom prst="blockArc">
                <a:avLst>
                  <a:gd name="adj1" fmla="val 431828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3" name="空心弧 62">
                <a:extLst>
                  <a:ext uri="{FF2B5EF4-FFF2-40B4-BE49-F238E27FC236}">
                    <a16:creationId xmlns:a16="http://schemas.microsoft.com/office/drawing/2014/main" id="{36F77C8D-C65A-4799-8F6A-46937BAFE292}"/>
                  </a:ext>
                </a:extLst>
              </p:cNvPr>
              <p:cNvSpPr/>
              <p:nvPr/>
            </p:nvSpPr>
            <p:spPr>
              <a:xfrm rot="12979780">
                <a:off x="6057517" y="396409"/>
                <a:ext cx="1124493" cy="1124493"/>
              </a:xfrm>
              <a:prstGeom prst="blockArc">
                <a:avLst>
                  <a:gd name="adj1" fmla="val 443910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</p:grp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02983C0-ACE1-4AEA-BD15-1DD470EAFCA5}"/>
                </a:ext>
              </a:extLst>
            </p:cNvPr>
            <p:cNvCxnSpPr/>
            <p:nvPr/>
          </p:nvCxnSpPr>
          <p:spPr bwMode="auto">
            <a:xfrm>
              <a:off x="6613053" y="1976899"/>
              <a:ext cx="883071" cy="0"/>
            </a:xfrm>
            <a:prstGeom prst="line">
              <a:avLst/>
            </a:prstGeom>
            <a:ln w="6350">
              <a:solidFill>
                <a:schemeClr val="accent1"/>
              </a:solidFill>
              <a:headEnd type="oval" w="med" len="med"/>
              <a:tailEnd type="oval" w="med" len="med"/>
            </a:ln>
            <a:effectLst>
              <a:glow rad="50800">
                <a:schemeClr val="accent1">
                  <a:alpha val="4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F60D7D0-43A5-41EB-BD05-2F0C7596221D}"/>
              </a:ext>
            </a:extLst>
          </p:cNvPr>
          <p:cNvGrpSpPr/>
          <p:nvPr/>
        </p:nvGrpSpPr>
        <p:grpSpPr>
          <a:xfrm flipH="1">
            <a:off x="10122240" y="2666218"/>
            <a:ext cx="1270362" cy="401451"/>
            <a:chOff x="6446413" y="1824216"/>
            <a:chExt cx="1049711" cy="331722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C8B29DF-21D1-4ECE-889E-979182C07E7E}"/>
                </a:ext>
              </a:extLst>
            </p:cNvPr>
            <p:cNvGrpSpPr/>
            <p:nvPr/>
          </p:nvGrpSpPr>
          <p:grpSpPr>
            <a:xfrm>
              <a:off x="6446413" y="1824216"/>
              <a:ext cx="331722" cy="331722"/>
              <a:chOff x="6057517" y="396409"/>
              <a:chExt cx="1124493" cy="1124493"/>
            </a:xfrm>
            <a:solidFill>
              <a:schemeClr val="bg1">
                <a:alpha val="38000"/>
              </a:schemeClr>
            </a:solidFill>
          </p:grpSpPr>
          <p:sp>
            <p:nvSpPr>
              <p:cNvPr id="74" name="空心弧 73">
                <a:extLst>
                  <a:ext uri="{FF2B5EF4-FFF2-40B4-BE49-F238E27FC236}">
                    <a16:creationId xmlns:a16="http://schemas.microsoft.com/office/drawing/2014/main" id="{6D381A77-1DE2-4EEF-9192-B9204F3583F4}"/>
                  </a:ext>
                </a:extLst>
              </p:cNvPr>
              <p:cNvSpPr/>
              <p:nvPr/>
            </p:nvSpPr>
            <p:spPr>
              <a:xfrm rot="20511567">
                <a:off x="6057517" y="396409"/>
                <a:ext cx="1124493" cy="1124493"/>
              </a:xfrm>
              <a:prstGeom prst="blockArc">
                <a:avLst>
                  <a:gd name="adj1" fmla="val 4268407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5" name="空心弧 74">
                <a:extLst>
                  <a:ext uri="{FF2B5EF4-FFF2-40B4-BE49-F238E27FC236}">
                    <a16:creationId xmlns:a16="http://schemas.microsoft.com/office/drawing/2014/main" id="{C4EE57EC-9923-423A-AA8A-BDD454D762F2}"/>
                  </a:ext>
                </a:extLst>
              </p:cNvPr>
              <p:cNvSpPr/>
              <p:nvPr/>
            </p:nvSpPr>
            <p:spPr>
              <a:xfrm rot="6029253">
                <a:off x="6057517" y="396409"/>
                <a:ext cx="1124493" cy="1124493"/>
              </a:xfrm>
              <a:prstGeom prst="blockArc">
                <a:avLst>
                  <a:gd name="adj1" fmla="val 431828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6" name="空心弧 75">
                <a:extLst>
                  <a:ext uri="{FF2B5EF4-FFF2-40B4-BE49-F238E27FC236}">
                    <a16:creationId xmlns:a16="http://schemas.microsoft.com/office/drawing/2014/main" id="{332416B3-E3C3-421B-B2B3-C1C841DA21C4}"/>
                  </a:ext>
                </a:extLst>
              </p:cNvPr>
              <p:cNvSpPr/>
              <p:nvPr/>
            </p:nvSpPr>
            <p:spPr>
              <a:xfrm rot="12979780">
                <a:off x="6057517" y="396409"/>
                <a:ext cx="1124493" cy="1124493"/>
              </a:xfrm>
              <a:prstGeom prst="blockArc">
                <a:avLst>
                  <a:gd name="adj1" fmla="val 443910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4A9F90A9-605B-4BB9-9343-2BE50D30848D}"/>
                </a:ext>
              </a:extLst>
            </p:cNvPr>
            <p:cNvGrpSpPr/>
            <p:nvPr/>
          </p:nvGrpSpPr>
          <p:grpSpPr>
            <a:xfrm rot="16829414">
              <a:off x="6537376" y="1915180"/>
              <a:ext cx="149794" cy="149794"/>
              <a:chOff x="6057517" y="396409"/>
              <a:chExt cx="1124493" cy="1124493"/>
            </a:xfrm>
            <a:solidFill>
              <a:schemeClr val="bg1">
                <a:alpha val="38000"/>
              </a:schemeClr>
            </a:solidFill>
          </p:grpSpPr>
          <p:sp>
            <p:nvSpPr>
              <p:cNvPr id="71" name="空心弧 70">
                <a:extLst>
                  <a:ext uri="{FF2B5EF4-FFF2-40B4-BE49-F238E27FC236}">
                    <a16:creationId xmlns:a16="http://schemas.microsoft.com/office/drawing/2014/main" id="{67A94D5B-B5CF-4DD5-82EA-ED6B69115A36}"/>
                  </a:ext>
                </a:extLst>
              </p:cNvPr>
              <p:cNvSpPr/>
              <p:nvPr/>
            </p:nvSpPr>
            <p:spPr>
              <a:xfrm rot="20511567">
                <a:off x="6057517" y="396409"/>
                <a:ext cx="1124493" cy="1124493"/>
              </a:xfrm>
              <a:prstGeom prst="blockArc">
                <a:avLst>
                  <a:gd name="adj1" fmla="val 4268407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2" name="空心弧 71">
                <a:extLst>
                  <a:ext uri="{FF2B5EF4-FFF2-40B4-BE49-F238E27FC236}">
                    <a16:creationId xmlns:a16="http://schemas.microsoft.com/office/drawing/2014/main" id="{3EE0E165-9FB7-4479-BE4A-70F074C84E71}"/>
                  </a:ext>
                </a:extLst>
              </p:cNvPr>
              <p:cNvSpPr/>
              <p:nvPr/>
            </p:nvSpPr>
            <p:spPr>
              <a:xfrm rot="6029253">
                <a:off x="6057517" y="396409"/>
                <a:ext cx="1124493" cy="1124493"/>
              </a:xfrm>
              <a:prstGeom prst="blockArc">
                <a:avLst>
                  <a:gd name="adj1" fmla="val 431828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3" name="空心弧 72">
                <a:extLst>
                  <a:ext uri="{FF2B5EF4-FFF2-40B4-BE49-F238E27FC236}">
                    <a16:creationId xmlns:a16="http://schemas.microsoft.com/office/drawing/2014/main" id="{BC279D06-330B-4727-A79D-66387EB44984}"/>
                  </a:ext>
                </a:extLst>
              </p:cNvPr>
              <p:cNvSpPr/>
              <p:nvPr/>
            </p:nvSpPr>
            <p:spPr>
              <a:xfrm rot="12979780">
                <a:off x="6057517" y="396409"/>
                <a:ext cx="1124493" cy="1124493"/>
              </a:xfrm>
              <a:prstGeom prst="blockArc">
                <a:avLst>
                  <a:gd name="adj1" fmla="val 443910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216E052-6B00-4CB1-B2F9-B75E4CD462A4}"/>
                </a:ext>
              </a:extLst>
            </p:cNvPr>
            <p:cNvCxnSpPr/>
            <p:nvPr/>
          </p:nvCxnSpPr>
          <p:spPr bwMode="auto">
            <a:xfrm>
              <a:off x="6613053" y="1976899"/>
              <a:ext cx="883071" cy="0"/>
            </a:xfrm>
            <a:prstGeom prst="line">
              <a:avLst/>
            </a:prstGeom>
            <a:ln w="6350">
              <a:solidFill>
                <a:schemeClr val="accent1"/>
              </a:solidFill>
              <a:headEnd type="oval" w="med" len="med"/>
              <a:tailEnd type="oval" w="med" len="med"/>
            </a:ln>
            <a:effectLst>
              <a:glow rad="50800">
                <a:schemeClr val="accent1">
                  <a:alpha val="4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15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BD1B2B8-D777-F5CD-4D7C-5BA826C2E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项目内容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07F479-6295-DD63-D776-2174380C3699}"/>
              </a:ext>
            </a:extLst>
          </p:cNvPr>
          <p:cNvSpPr txBox="1"/>
          <p:nvPr/>
        </p:nvSpPr>
        <p:spPr>
          <a:xfrm>
            <a:off x="543099" y="1468582"/>
            <a:ext cx="39749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</a:t>
            </a:r>
            <a:r>
              <a:rPr lang="zh-CN" altLang="en-US" sz="20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一</a:t>
            </a:r>
            <a:r>
              <a:rPr lang="zh-CN" altLang="zh-CN" sz="20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步：</a:t>
            </a:r>
            <a:r>
              <a:rPr lang="zh-CN" altLang="zh-CN" sz="2000" b="1" kern="1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爬取招聘网站大数据职位信息。</a:t>
            </a:r>
            <a:endParaRPr lang="en-US" altLang="zh-CN" sz="2000" b="1" kern="100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20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将爬虫伪装成浏览器，防止网站针对爬虫的限制。</a:t>
            </a:r>
          </a:p>
          <a:p>
            <a:r>
              <a:rPr lang="zh-CN" altLang="en-US" sz="20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0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sz="18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模拟登陆获取网址</a:t>
            </a:r>
            <a:endParaRPr lang="en-US" altLang="zh-CN" sz="2000" b="1" kern="100" dirty="0">
              <a:solidFill>
                <a:schemeClr val="accent2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000" b="1" kern="100" dirty="0">
                <a:solidFill>
                  <a:schemeClr val="accent2"/>
                </a:solidFill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solidFill>
                  <a:schemeClr val="accent2"/>
                </a:solidFill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sz="2000" b="1" kern="100" dirty="0">
                <a:solidFill>
                  <a:schemeClr val="accent2"/>
                </a:solidFill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sz="18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获取全部子网页地址</a:t>
            </a:r>
            <a:endParaRPr lang="en-US" altLang="zh-CN" sz="2000" b="1" kern="100" dirty="0">
              <a:solidFill>
                <a:schemeClr val="accent2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0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en-US" sz="20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sz="18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获取网页信息，并保存</a:t>
            </a:r>
            <a:endParaRPr lang="zh-CN" altLang="zh-CN" sz="2000" b="1" kern="100" dirty="0">
              <a:solidFill>
                <a:schemeClr val="accent2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2FD3CC-A6B3-0253-897E-44D9FF94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280" y="163483"/>
            <a:ext cx="5274310" cy="3341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00486D-923D-41B8-4572-2D6F8E00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280" y="3366323"/>
            <a:ext cx="5274310" cy="3433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52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D1D42BB-94FE-BF0F-55B1-E11704B47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6376" y="579767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8A6245-DFA9-8D24-12B2-D929033E41AF}"/>
              </a:ext>
            </a:extLst>
          </p:cNvPr>
          <p:cNvSpPr txBox="1"/>
          <p:nvPr/>
        </p:nvSpPr>
        <p:spPr>
          <a:xfrm>
            <a:off x="-60960" y="1762297"/>
            <a:ext cx="4294909" cy="339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lnSpc>
                <a:spcPct val="157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</a:t>
            </a:r>
            <a:r>
              <a:rPr lang="zh-CN" altLang="en-US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二</a:t>
            </a: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步：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使用</a:t>
            </a: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BeautifulSoup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清洗职位</a:t>
            </a:r>
            <a:endParaRPr lang="en-US" altLang="zh-CN" sz="1800" b="1" kern="100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lvl="3">
              <a:lnSpc>
                <a:spcPct val="157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b="1" kern="100" dirty="0">
                <a:solidFill>
                  <a:schemeClr val="accent2"/>
                </a:solidFill>
                <a:latin typeface="+mn-ea"/>
              </a:rPr>
              <a:t>（</a:t>
            </a:r>
            <a:r>
              <a:rPr lang="en-US" altLang="zh-CN" b="1" kern="100" dirty="0">
                <a:solidFill>
                  <a:schemeClr val="accent2"/>
                </a:solidFill>
                <a:latin typeface="+mn-ea"/>
              </a:rPr>
              <a:t>1</a:t>
            </a:r>
            <a:r>
              <a:rPr lang="zh-CN" altLang="en-US" b="1" kern="100" dirty="0">
                <a:solidFill>
                  <a:schemeClr val="accent2"/>
                </a:solidFill>
                <a:latin typeface="+mn-ea"/>
              </a:rPr>
              <a:t>）</a:t>
            </a:r>
            <a:r>
              <a:rPr lang="zh-CN" altLang="en-US" b="1" kern="100" dirty="0">
                <a:solidFill>
                  <a:schemeClr val="accent2"/>
                </a:solidFill>
                <a:effectLst/>
                <a:latin typeface="+mn-ea"/>
              </a:rPr>
              <a:t>、</a:t>
            </a:r>
            <a:r>
              <a:rPr lang="zh-CN" altLang="zh-CN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获取网页的有用信息并保存成字典形式</a:t>
            </a:r>
            <a:endParaRPr lang="en-US" altLang="zh-CN" b="1" kern="100" dirty="0">
              <a:solidFill>
                <a:schemeClr val="accent2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lvl="3" algn="just">
              <a:lnSpc>
                <a:spcPct val="157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18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sz="18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信息网页将全部信息保存成矩阵形式，去除无用信息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1F5B04-EFD7-17A5-047C-33E9E5F49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434" y="120939"/>
            <a:ext cx="5274310" cy="3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648EBF-49D6-551C-DFEB-62A3CD87B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434" y="3091354"/>
            <a:ext cx="5274310" cy="33950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638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E8D357-FE8E-962E-A30A-6F7B224F33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7460" y="557599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B3D20-8D40-7076-FC15-FCEA447FF382}"/>
              </a:ext>
            </a:extLst>
          </p:cNvPr>
          <p:cNvSpPr txBox="1"/>
          <p:nvPr/>
        </p:nvSpPr>
        <p:spPr>
          <a:xfrm>
            <a:off x="997527" y="1540625"/>
            <a:ext cx="3990109" cy="5972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</a:pP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</a:t>
            </a:r>
            <a:r>
              <a:rPr lang="zh-CN" altLang="en-US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三</a:t>
            </a: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步：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使用</a:t>
            </a: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PySpark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对职位数据进行分析。</a:t>
            </a:r>
            <a:endParaRPr lang="en-US" altLang="zh-CN" sz="1800" b="1" kern="100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</a:pPr>
            <a:r>
              <a:rPr lang="zh-CN" altLang="en-US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先启动</a:t>
            </a:r>
            <a:r>
              <a:rPr lang="en-US" altLang="zh-CN" b="1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mysql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服务</a:t>
            </a:r>
          </a:p>
          <a:p>
            <a:pPr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</a:pPr>
            <a:r>
              <a:rPr lang="zh-CN" altLang="en-US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再开启</a:t>
            </a:r>
            <a:r>
              <a:rPr lang="en-US" altLang="zh-CN" b="1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PySpark</a:t>
            </a:r>
            <a:endParaRPr lang="zh-CN" altLang="zh-CN" b="1" dirty="0">
              <a:solidFill>
                <a:schemeClr val="accent2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</a:pPr>
            <a:r>
              <a:rPr lang="zh-CN" altLang="en-US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创建</a:t>
            </a:r>
            <a:r>
              <a:rPr lang="en-US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RDD</a:t>
            </a:r>
            <a:endParaRPr lang="zh-CN" altLang="zh-CN" b="1" dirty="0">
              <a:solidFill>
                <a:schemeClr val="accent2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</a:pPr>
            <a:r>
              <a:rPr lang="zh-CN" altLang="en-US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创建</a:t>
            </a:r>
            <a:r>
              <a:rPr lang="en-US" altLang="zh-CN" b="1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DateFrame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并将从网站中筛选的信息的字段名与数据类型存入，并将信息存入</a:t>
            </a:r>
          </a:p>
          <a:p>
            <a:pPr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</a:pPr>
            <a:r>
              <a:rPr lang="zh-CN" altLang="en-US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利用</a:t>
            </a:r>
            <a:r>
              <a:rPr lang="en-US" altLang="zh-CN" b="1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DataFrame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统计公司性质及数量</a:t>
            </a:r>
          </a:p>
          <a:p>
            <a:pPr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</a:pPr>
            <a:r>
              <a:rPr lang="zh-CN" altLang="en-US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en-US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利用</a:t>
            </a:r>
            <a:r>
              <a:rPr lang="en-US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Spark SQL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统计经验要求及数量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）、</a:t>
            </a:r>
            <a:r>
              <a:rPr lang="zh-CN" altLang="zh-CN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利用</a:t>
            </a:r>
            <a:r>
              <a:rPr lang="en-US" altLang="zh-CN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Spark SQL</a:t>
            </a:r>
            <a:r>
              <a:rPr lang="zh-CN" altLang="zh-CN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统计公司规模及数量</a:t>
            </a:r>
          </a:p>
          <a:p>
            <a:pPr algn="ctr" defTabSz="456565">
              <a:defRPr/>
            </a:pPr>
            <a:endParaRPr lang="zh-CN" altLang="en-US" sz="3600" dirty="0">
              <a:solidFill>
                <a:schemeClr val="accent2"/>
              </a:solidFill>
              <a:ea typeface="思源黑体 CN Bold" panose="020B0800000000000000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1D6A18-6AF0-802D-9619-B47EB9D50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16" y="878274"/>
            <a:ext cx="5274310" cy="395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954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798363-FFDC-8C0C-91BC-B87D6E929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7460" y="579766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AA39BC-34EF-B108-A1D2-00CE3B436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5" y="1433195"/>
            <a:ext cx="5120640" cy="383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9F982A-386B-9099-000E-F812DFE75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235" y="1433195"/>
            <a:ext cx="5175885" cy="3882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262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819C7D-4004-96B3-3A19-AA9E3D7AAA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9627" y="596392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6DD751-5D1A-E6FE-DEB5-74BDA68215A3}"/>
              </a:ext>
            </a:extLst>
          </p:cNvPr>
          <p:cNvSpPr txBox="1"/>
          <p:nvPr/>
        </p:nvSpPr>
        <p:spPr>
          <a:xfrm>
            <a:off x="1148443" y="1237742"/>
            <a:ext cx="10673442" cy="541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第四步：对招聘职位信息进行探索分析。</a:t>
            </a:r>
            <a:endParaRPr lang="en-US" altLang="zh-CN" sz="1800" b="1" i="1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分析招聘信息中，公司规模的分布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2.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分析招聘信息中公司性质的分布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3.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分析招聘信息中职业类别的分布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4.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分析招聘信息中公司主营行业的分布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5.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分析招聘信息中经验的分布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6.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分析招聘信息中要求的最低学历分布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7.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分析不同城市对于大数据岗位需求，即在该城市是否容易找到工作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8.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分析不同城市的大数据岗位薪资的分布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9.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分析不同学历要求薪资的分布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10.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分析不同经验薪资的分布</a:t>
            </a:r>
          </a:p>
          <a:p>
            <a:endParaRPr lang="en-US" altLang="zh-CN" sz="1800" b="1" i="1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zh-CN" sz="1800" b="1" i="1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31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1E9C58-C368-3F52-821B-9880373D6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085" y="563141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48DFA2-B030-9B01-AD94-E09F06F06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450" y="1368230"/>
            <a:ext cx="5680293" cy="39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74E8D9-3B3C-E3EA-2097-E70066735A6A}"/>
              </a:ext>
            </a:extLst>
          </p:cNvPr>
          <p:cNvSpPr txBox="1"/>
          <p:nvPr/>
        </p:nvSpPr>
        <p:spPr>
          <a:xfrm>
            <a:off x="658586" y="1368230"/>
            <a:ext cx="3837214" cy="5228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由图可知：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公司规模在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100-499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人的公司招聘的大数据岗位最多。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公司性质为民营企业招聘的大数据岗位最多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经验要求大部分没有明确说明，剩下的基本上集中在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1-5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年之间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招聘公司主营行业主要集中在互联网、计算机、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IT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服务等行业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职位类别主要侧重于数据库开发，软件工程师等岗位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工作地点主要分布在北京，广东最少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6321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EE0E30-C45A-3009-3C1D-24F183C854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170" y="579765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0D069D-656C-581E-C658-6F6CF9B84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533" y="1450975"/>
            <a:ext cx="5274310" cy="39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F27C96-5890-70AD-E668-E7911B268EC7}"/>
              </a:ext>
            </a:extLst>
          </p:cNvPr>
          <p:cNvSpPr txBox="1"/>
          <p:nvPr/>
        </p:nvSpPr>
        <p:spPr>
          <a:xfrm>
            <a:off x="493222" y="1757894"/>
            <a:ext cx="4117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由图可知：公司招聘时，给的月工资主要集中在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10000-20000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元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月为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35.8%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，其次是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20000-30000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10000-8000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或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6000-8000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的也占很大比重，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50000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元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月以上的所占比例最小为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0.7%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，几乎可以省略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1800" b="1" dirty="0">
              <a:solidFill>
                <a:schemeClr val="accent2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89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DD3355-A790-8A6B-B043-444697375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7460" y="593027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27EEBA-27AB-9D55-A787-B58031A19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81" y="1362306"/>
            <a:ext cx="5274310" cy="39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59CE7B-2008-6274-21AD-B8BBCECC0A15}"/>
              </a:ext>
            </a:extLst>
          </p:cNvPr>
          <p:cNvSpPr txBox="1"/>
          <p:nvPr/>
        </p:nvSpPr>
        <p:spPr>
          <a:xfrm>
            <a:off x="692726" y="1657004"/>
            <a:ext cx="362434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由图可知：在各薪资范围内要求最低学历为本科的公司最多，中专、中技、高中几乎不存在</a:t>
            </a: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1800" b="1" dirty="0">
              <a:solidFill>
                <a:schemeClr val="accent2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58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FEA533-5806-0EC2-D129-B7AB152F39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086" y="585309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9DDCC0-C822-328B-8A21-AA152CC14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077" y="1790007"/>
            <a:ext cx="5274310" cy="40619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3D1C83-F90F-AE89-6D7C-D2EE10D373AC}"/>
              </a:ext>
            </a:extLst>
          </p:cNvPr>
          <p:cNvSpPr txBox="1"/>
          <p:nvPr/>
        </p:nvSpPr>
        <p:spPr>
          <a:xfrm>
            <a:off x="537556" y="1226659"/>
            <a:ext cx="436695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由图可知：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薪资在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万元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月以下，经验要求由高到低的是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1-3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年，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1-3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年、无经验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薪资在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1-2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万元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月，经验要求由高到低的是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3-5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年，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1-3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年、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5-10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薪资在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2-3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万元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月，经验要求由高到低的是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3-5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年，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5-10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年、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1-3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薪资在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3-5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万元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月，经验要求由高到低的是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5-10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年，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3-5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年、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年以上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薪资在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万元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月以上，经验要求由高到低的是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5-10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年，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3-5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年、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年以上。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30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3C582DF-2F58-B8DD-134F-BD169095B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3002" y="557599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725FBA-69F0-775C-26C7-4ACEEB0A7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161" y="1306888"/>
            <a:ext cx="5274310" cy="39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AD9D40-A4F8-D40B-3F9A-112AC8DE3568}"/>
              </a:ext>
            </a:extLst>
          </p:cNvPr>
          <p:cNvSpPr txBox="1"/>
          <p:nvPr/>
        </p:nvSpPr>
        <p:spPr>
          <a:xfrm>
            <a:off x="858982" y="1784466"/>
            <a:ext cx="4184072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由图可知：各城市公司招聘给定的薪资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10000-20000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元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月所占比例最大，不同薪资分布比例基本较相似</a:t>
            </a:r>
            <a:endParaRPr lang="zh-CN" altLang="en-US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270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BCEE03-BBD4-95F1-E8F2-3E6D9F7624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小组分工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51ACF7-B9CB-9BAC-70BC-2CF192C15309}"/>
              </a:ext>
            </a:extLst>
          </p:cNvPr>
          <p:cNvSpPr txBox="1"/>
          <p:nvPr/>
        </p:nvSpPr>
        <p:spPr>
          <a:xfrm>
            <a:off x="1496291" y="1773382"/>
            <a:ext cx="7974676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组长：</a:t>
            </a:r>
            <a:endParaRPr lang="en-US" altLang="zh-CN" sz="2400" b="1" dirty="0">
              <a:solidFill>
                <a:schemeClr val="accent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n-ea"/>
              </a:rPr>
              <a:t>	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曾森林：负责实现六七步骤的代码以及创新点的代码制作。</a:t>
            </a:r>
            <a:endParaRPr lang="en-US" altLang="zh-CN" sz="2400" b="1" dirty="0">
              <a:solidFill>
                <a:schemeClr val="accent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组员：</a:t>
            </a:r>
            <a:endParaRPr lang="en-US" altLang="zh-CN" sz="2400" b="1" dirty="0">
              <a:solidFill>
                <a:schemeClr val="accent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n-ea"/>
              </a:rPr>
              <a:t>	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刘欣粤：负责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</a:rPr>
              <a:t>PPT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制作和实现一二三步骤的代码。</a:t>
            </a:r>
            <a:endParaRPr lang="en-US" altLang="zh-CN" sz="2400" b="1" dirty="0">
              <a:solidFill>
                <a:schemeClr val="accent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+mn-ea"/>
              </a:rPr>
              <a:t>	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王亚徽：负责四五步骤的代码和撰写实训报告。</a:t>
            </a:r>
          </a:p>
        </p:txBody>
      </p:sp>
    </p:spTree>
    <p:extLst>
      <p:ext uri="{BB962C8B-B14F-4D97-AF65-F5344CB8AC3E}">
        <p14:creationId xmlns:p14="http://schemas.microsoft.com/office/powerpoint/2010/main" val="368813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DA5DC1-700B-C4C0-C4F2-0822256AE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3001" y="590850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F76EDF-7BE8-2D89-0080-56C2F94BD575}"/>
              </a:ext>
            </a:extLst>
          </p:cNvPr>
          <p:cNvSpPr txBox="1"/>
          <p:nvPr/>
        </p:nvSpPr>
        <p:spPr>
          <a:xfrm>
            <a:off x="737061" y="1695908"/>
            <a:ext cx="3574473" cy="325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</a:pPr>
            <a:r>
              <a:rPr lang="zh-CN" altLang="zh-CN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第五步：使用结巴分词对岗位描述进行分词并将关键词统计。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先在</a:t>
            </a:r>
            <a:r>
              <a:rPr lang="en-US" altLang="zh-CN" b="1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pycharm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中写入</a:t>
            </a:r>
            <a:r>
              <a:rPr lang="en-US" altLang="zh-CN" b="1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jieba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切词代码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创建</a:t>
            </a:r>
            <a:r>
              <a:rPr lang="en-US" altLang="zh-CN" b="1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zhilian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库并创建</a:t>
            </a:r>
            <a:r>
              <a:rPr lang="en-US" altLang="zh-CN" b="1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job_des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表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运行</a:t>
            </a:r>
            <a:r>
              <a:rPr lang="en-US" altLang="zh-CN" b="1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jieba</a:t>
            </a:r>
            <a:r>
              <a:rPr lang="zh-CN" altLang="zh-CN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对岗位描述分词获取热门的前十编程语言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84616C-5D34-B344-7BDF-762231EE0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06" y="36830"/>
            <a:ext cx="5274310" cy="367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D993AF-24D7-D293-E8A1-D36EEF024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06" y="3371214"/>
            <a:ext cx="5274310" cy="3486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175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BCAE82-2372-E145-25B6-3A104BCDD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7460" y="601934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BD5A98-8EF5-9868-0491-0C73DA6CAE43}"/>
              </a:ext>
            </a:extLst>
          </p:cNvPr>
          <p:cNvSpPr txBox="1"/>
          <p:nvPr/>
        </p:nvSpPr>
        <p:spPr>
          <a:xfrm>
            <a:off x="1180407" y="1429789"/>
            <a:ext cx="4788131" cy="183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</a:pP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第六步：利用</a:t>
            </a:r>
            <a:r>
              <a:rPr lang="en-US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Django </a:t>
            </a:r>
            <a:r>
              <a:rPr lang="en-US" altLang="zh-CN" sz="1800" b="1" i="1" dirty="0" err="1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Echarts</a:t>
            </a: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将职位分析</a:t>
            </a:r>
            <a:r>
              <a:rPr lang="zh-CN" altLang="zh-CN" sz="1800" b="1" i="1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结果进行可视化。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打开</a:t>
            </a:r>
            <a:r>
              <a:rPr lang="en-US" altLang="zh-CN" sz="1800" b="1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pycharm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，创建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Django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项目</a:t>
            </a:r>
            <a:endParaRPr lang="en-US" altLang="zh-CN" sz="1800" b="1" dirty="0">
              <a:solidFill>
                <a:schemeClr val="accent2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配置好相应的代码，运行并点击链接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C879CD-0E1F-9458-EFA3-849D6F637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20" y="49877"/>
            <a:ext cx="5274310" cy="355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813E58-ED82-6EBF-BB9E-F3311589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20" y="3429000"/>
            <a:ext cx="5274310" cy="3310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07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579A24-E05C-21CC-25B9-29BF62E2B4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8544" y="601933"/>
            <a:ext cx="3162300" cy="641350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C86AFF-5E2F-BF64-7AF3-A769E1257E82}"/>
              </a:ext>
            </a:extLst>
          </p:cNvPr>
          <p:cNvSpPr txBox="1"/>
          <p:nvPr/>
        </p:nvSpPr>
        <p:spPr>
          <a:xfrm>
            <a:off x="1080655" y="1623753"/>
            <a:ext cx="5353396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</a:pP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第七步：建立</a:t>
            </a:r>
            <a:r>
              <a:rPr lang="en-US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LDA</a:t>
            </a: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模型对职位描述进行相似度的计算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，文本预处理过程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分词、去停用词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)</a:t>
            </a:r>
            <a:endParaRPr lang="zh-CN" altLang="zh-CN" sz="1800" b="1" dirty="0">
              <a:solidFill>
                <a:schemeClr val="accent2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LDA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模型向量化文本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，计算相似度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，结果保存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457CA-B1F2-73F4-4A72-9348907DD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90" y="1279467"/>
            <a:ext cx="5274310" cy="3954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066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9C1D8C-E818-58DF-0CEB-D273ADAC7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项目内容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74B916-0EBD-42FA-B61C-70B47473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25" y="1793918"/>
            <a:ext cx="4230370" cy="327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0BA00D-A51D-25AC-F286-A805059B8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96" y="1751936"/>
            <a:ext cx="5097722" cy="3270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53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D491D56-89AE-43C2-9DEE-356F0C9C28B9}"/>
              </a:ext>
            </a:extLst>
          </p:cNvPr>
          <p:cNvSpPr txBox="1"/>
          <p:nvPr/>
        </p:nvSpPr>
        <p:spPr>
          <a:xfrm>
            <a:off x="4673600" y="2376268"/>
            <a:ext cx="3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4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</a:t>
            </a:r>
            <a:r>
              <a:rPr lang="zh-CN" altLang="en-US" sz="4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　</a:t>
            </a:r>
            <a:r>
              <a:rPr lang="en-US" altLang="zh-CN" sz="4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40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AA3500-FC03-4EAD-9CDB-61387BC40E4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64844" y="3437917"/>
            <a:ext cx="2662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gradFill flip="none" rotWithShape="1">
                  <a:gsLst>
                    <a:gs pos="32000">
                      <a:srgbClr val="E7E3B5"/>
                    </a:gs>
                    <a:gs pos="100000">
                      <a:srgbClr val="F9F8EB"/>
                    </a:gs>
                  </a:gsLst>
                  <a:lin ang="162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zh-CN" altLang="en-US" sz="4400" b="1" dirty="0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687EE3-0B76-4C8E-94F3-9C0DDCE67E4E}"/>
              </a:ext>
            </a:extLst>
          </p:cNvPr>
          <p:cNvSpPr txBox="1"/>
          <p:nvPr/>
        </p:nvSpPr>
        <p:spPr>
          <a:xfrm>
            <a:off x="3826783" y="4192844"/>
            <a:ext cx="453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a typeface="思源黑体 CN Bold" panose="020B0800000000000000" pitchFamily="34" charset="-122"/>
              </a:rPr>
              <a:t>INNOVATIVE POINTS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94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C2E362-A43C-5D5B-8382-A9873EF12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5E6539-8C9A-7582-46A7-004F107F367B}"/>
              </a:ext>
            </a:extLst>
          </p:cNvPr>
          <p:cNvSpPr txBox="1"/>
          <p:nvPr/>
        </p:nvSpPr>
        <p:spPr>
          <a:xfrm>
            <a:off x="565265" y="1651462"/>
            <a:ext cx="635646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+mn-ea"/>
              </a:rPr>
              <a:t>我们分别在项目内容的第三步（</a:t>
            </a:r>
            <a:r>
              <a:rPr lang="zh-CN" altLang="en-US" sz="18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使用</a:t>
            </a:r>
            <a:r>
              <a:rPr lang="en-US" altLang="zh-CN" sz="1800" b="1" kern="100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PySpark</a:t>
            </a:r>
            <a:r>
              <a:rPr lang="zh-CN" altLang="en-US" sz="1800" b="1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对职位数据进行分析</a:t>
            </a:r>
            <a:r>
              <a:rPr lang="zh-CN" altLang="en-US" b="1" kern="100" dirty="0">
                <a:solidFill>
                  <a:schemeClr val="accent2"/>
                </a:solidFill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chemeClr val="accent2"/>
                </a:solidFill>
                <a:latin typeface="+mn-ea"/>
              </a:rPr>
              <a:t>与第四步（</a:t>
            </a:r>
            <a:r>
              <a:rPr lang="zh-CN" altLang="zh-CN" sz="1800" b="1" i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对招聘职位信息进行探索分析</a:t>
            </a:r>
            <a:r>
              <a:rPr lang="zh-CN" altLang="en-US" sz="1800" b="1" i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）做了一定量的创新</a:t>
            </a:r>
            <a:r>
              <a:rPr lang="zh-CN" altLang="en-US" b="1" i="1" dirty="0">
                <a:solidFill>
                  <a:schemeClr val="accent2"/>
                </a:solidFill>
                <a:latin typeface="+mn-ea"/>
                <a:cs typeface="Times New Roman" panose="02020603050405020304" pitchFamily="18" charset="0"/>
              </a:rPr>
              <a:t>，下面将分别展现我们小组作的一系列创新点。</a:t>
            </a:r>
            <a:endParaRPr lang="en-US" altLang="zh-CN" sz="1800" b="1" i="1" dirty="0">
              <a:solidFill>
                <a:schemeClr val="accent2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endParaRPr lang="zh-CN" altLang="en-US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887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7FE8A6-756F-E1F4-185B-852DB2B93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451FB1-B52B-00B2-53D7-D58607AA7069}"/>
              </a:ext>
            </a:extLst>
          </p:cNvPr>
          <p:cNvSpPr txBox="1"/>
          <p:nvPr/>
        </p:nvSpPr>
        <p:spPr>
          <a:xfrm>
            <a:off x="853440" y="1413164"/>
            <a:ext cx="5009804" cy="163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第三步：使用</a:t>
            </a:r>
            <a:r>
              <a:rPr lang="en-US" altLang="zh-CN" sz="1800" b="1" i="1" dirty="0" err="1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PySpark</a:t>
            </a: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对职位数据进行分析。</a:t>
            </a:r>
            <a:endParaRPr lang="en-US" altLang="zh-CN" sz="1800" b="1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创新点：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：利用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Spark SQL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统计最低学历及数量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8DB363-287F-553D-8A21-6AEC39D05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885" y="1245927"/>
            <a:ext cx="5274310" cy="395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700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4B190F-3ED4-26CE-60A2-D39EDCC633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45C1D9-63AA-AFC2-57F0-D3B132C2D97A}"/>
              </a:ext>
            </a:extLst>
          </p:cNvPr>
          <p:cNvSpPr txBox="1"/>
          <p:nvPr/>
        </p:nvSpPr>
        <p:spPr>
          <a:xfrm>
            <a:off x="687185" y="1796245"/>
            <a:ext cx="5231477" cy="163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第三步：使用</a:t>
            </a:r>
            <a:r>
              <a:rPr lang="en-US" altLang="zh-CN" sz="1800" b="1" i="1" dirty="0" err="1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PySpark</a:t>
            </a: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对职位数据进行分析。</a:t>
            </a:r>
            <a:endParaRPr lang="en-US" altLang="zh-CN" sz="1800" b="1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创新点：</a:t>
            </a:r>
            <a:endParaRPr lang="en-US" altLang="zh-CN" sz="1800" b="1" dirty="0">
              <a:solidFill>
                <a:schemeClr val="accent2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利用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Spark SQL 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统计工作地点及数量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C84A48-DB2D-B740-6345-FDD17E4B5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53" y="1218219"/>
            <a:ext cx="5274310" cy="395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303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B64D463-CE7C-1268-CC09-9778D29F2A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2EC655-B1A2-9167-DD06-203D7738A880}"/>
              </a:ext>
            </a:extLst>
          </p:cNvPr>
          <p:cNvSpPr txBox="1"/>
          <p:nvPr/>
        </p:nvSpPr>
        <p:spPr>
          <a:xfrm>
            <a:off x="1152698" y="1673629"/>
            <a:ext cx="5259186" cy="367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64FBD1-E76C-339F-45B2-16E0F21DA43B}"/>
              </a:ext>
            </a:extLst>
          </p:cNvPr>
          <p:cNvSpPr txBox="1"/>
          <p:nvPr/>
        </p:nvSpPr>
        <p:spPr>
          <a:xfrm>
            <a:off x="659477" y="1862050"/>
            <a:ext cx="4505498" cy="204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第三步：使用</a:t>
            </a:r>
            <a:r>
              <a:rPr lang="en-US" altLang="zh-CN" sz="1800" b="1" i="1" dirty="0" err="1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PySpark</a:t>
            </a: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对职位数据进行分析。</a:t>
            </a:r>
            <a:endParaRPr lang="en-US" altLang="zh-CN" sz="1800" b="1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创新点：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利用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Spark SQL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统计职位类别及数量</a:t>
            </a:r>
            <a:endParaRPr lang="en-US" altLang="zh-CN" b="1" dirty="0">
              <a:solidFill>
                <a:schemeClr val="accent2"/>
              </a:solidFill>
              <a:latin typeface="+mn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5524CA-EC3C-66FC-C272-C3BDCFD83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106" y="692726"/>
            <a:ext cx="6612894" cy="501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6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8565DD-9FD0-F417-C845-E370BEDB1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5EA57C-EE88-0392-7E37-4CACB6F72848}"/>
              </a:ext>
            </a:extLst>
          </p:cNvPr>
          <p:cNvSpPr txBox="1"/>
          <p:nvPr/>
        </p:nvSpPr>
        <p:spPr>
          <a:xfrm>
            <a:off x="825731" y="1889760"/>
            <a:ext cx="4472247" cy="153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第三步：使用</a:t>
            </a:r>
            <a:r>
              <a:rPr lang="en-US" altLang="zh-CN" sz="1800" b="1" i="1" dirty="0" err="1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PySpark</a:t>
            </a: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对职位数据进行分析。</a:t>
            </a:r>
            <a:endParaRPr lang="en-US" altLang="zh-CN" sz="1800" b="1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创新点：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利用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Spark SQL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统计福利及数量</a:t>
            </a:r>
            <a:endParaRPr lang="zh-CN" altLang="en-US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CAA6D-7AFE-E79E-0827-F9938BA0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791" y="1162801"/>
            <a:ext cx="5274310" cy="395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04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2378D8C-7AC5-49CC-AE52-DC9330CEC7A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815960" y="2133011"/>
            <a:ext cx="3899393" cy="820663"/>
            <a:chOff x="5465490" y="530836"/>
            <a:chExt cx="1988838" cy="418562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DB1AC6DC-3880-48C6-BC37-3F032D4FAE93}"/>
                </a:ext>
              </a:extLst>
            </p:cNvPr>
            <p:cNvSpPr/>
            <p:nvPr/>
          </p:nvSpPr>
          <p:spPr>
            <a:xfrm>
              <a:off x="5465490" y="530836"/>
              <a:ext cx="1988737" cy="418562"/>
            </a:xfrm>
            <a:custGeom>
              <a:avLst/>
              <a:gdLst>
                <a:gd name="connsiteX0" fmla="*/ 110597 w 1988837"/>
                <a:gd name="connsiteY0" fmla="*/ 0 h 418597"/>
                <a:gd name="connsiteX1" fmla="*/ 1988837 w 1988837"/>
                <a:gd name="connsiteY1" fmla="*/ 0 h 418597"/>
                <a:gd name="connsiteX2" fmla="*/ 1988837 w 1988837"/>
                <a:gd name="connsiteY2" fmla="*/ 313925 h 418597"/>
                <a:gd name="connsiteX3" fmla="*/ 1878080 w 1988837"/>
                <a:gd name="connsiteY3" fmla="*/ 418597 h 418597"/>
                <a:gd name="connsiteX4" fmla="*/ 1515494 w 1988837"/>
                <a:gd name="connsiteY4" fmla="*/ 418597 h 418597"/>
                <a:gd name="connsiteX5" fmla="*/ 1479631 w 1988837"/>
                <a:gd name="connsiteY5" fmla="*/ 381213 h 418597"/>
                <a:gd name="connsiteX6" fmla="*/ 0 w 1988837"/>
                <a:gd name="connsiteY6" fmla="*/ 381213 h 418597"/>
                <a:gd name="connsiteX7" fmla="*/ 0 w 1988837"/>
                <a:gd name="connsiteY7" fmla="*/ 106852 h 4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837" h="418597">
                  <a:moveTo>
                    <a:pt x="110597" y="0"/>
                  </a:moveTo>
                  <a:lnTo>
                    <a:pt x="1988837" y="0"/>
                  </a:lnTo>
                  <a:lnTo>
                    <a:pt x="1988837" y="313925"/>
                  </a:lnTo>
                  <a:lnTo>
                    <a:pt x="1878080" y="418597"/>
                  </a:lnTo>
                  <a:lnTo>
                    <a:pt x="1515494" y="418597"/>
                  </a:lnTo>
                  <a:lnTo>
                    <a:pt x="1479631" y="381213"/>
                  </a:lnTo>
                  <a:lnTo>
                    <a:pt x="0" y="381213"/>
                  </a:lnTo>
                  <a:lnTo>
                    <a:pt x="0" y="106852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  <a:effectLst>
              <a:outerShdw blurRad="177800" dist="152400" dir="5400000" algn="ctr" rotWithShape="0">
                <a:srgbClr val="184684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defTabSz="456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dirty="0">
                <a:solidFill>
                  <a:prstClr val="white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9" name="矩形: 剪去对角 8">
              <a:extLst>
                <a:ext uri="{FF2B5EF4-FFF2-40B4-BE49-F238E27FC236}">
                  <a16:creationId xmlns:a16="http://schemas.microsoft.com/office/drawing/2014/main" id="{ABF263E2-2918-44DF-868B-C69C25278655}"/>
                </a:ext>
              </a:extLst>
            </p:cNvPr>
            <p:cNvSpPr/>
            <p:nvPr/>
          </p:nvSpPr>
          <p:spPr>
            <a:xfrm flipV="1">
              <a:off x="5465491" y="531717"/>
              <a:ext cx="1988837" cy="407862"/>
            </a:xfrm>
            <a:prstGeom prst="snip2DiagRect">
              <a:avLst>
                <a:gd name="adj1" fmla="val 0"/>
                <a:gd name="adj2" fmla="val 24858"/>
              </a:avLst>
            </a:prstGeom>
            <a:noFill/>
            <a:ln w="9525" cap="flat" cmpd="sng" algn="ctr">
              <a:gradFill flip="none" rotWithShape="1">
                <a:gsLst>
                  <a:gs pos="100000">
                    <a:schemeClr val="accent1"/>
                  </a:gs>
                  <a:gs pos="0">
                    <a:schemeClr val="accent1"/>
                  </a:gs>
                  <a:gs pos="69000">
                    <a:schemeClr val="accent2"/>
                  </a:gs>
                  <a:gs pos="31000">
                    <a:schemeClr val="accent2">
                      <a:alpha val="26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kern="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4E51CA-0B44-4D9A-B160-C61B5782214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00527" y="2133011"/>
            <a:ext cx="3899393" cy="820663"/>
            <a:chOff x="5465490" y="530836"/>
            <a:chExt cx="1988838" cy="418562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EBD1EFE-B89C-4837-AA3F-FC08A4CF6EB3}"/>
                </a:ext>
              </a:extLst>
            </p:cNvPr>
            <p:cNvSpPr/>
            <p:nvPr/>
          </p:nvSpPr>
          <p:spPr>
            <a:xfrm>
              <a:off x="5465490" y="530836"/>
              <a:ext cx="1988737" cy="418562"/>
            </a:xfrm>
            <a:custGeom>
              <a:avLst/>
              <a:gdLst>
                <a:gd name="connsiteX0" fmla="*/ 110597 w 1988837"/>
                <a:gd name="connsiteY0" fmla="*/ 0 h 418597"/>
                <a:gd name="connsiteX1" fmla="*/ 1988837 w 1988837"/>
                <a:gd name="connsiteY1" fmla="*/ 0 h 418597"/>
                <a:gd name="connsiteX2" fmla="*/ 1988837 w 1988837"/>
                <a:gd name="connsiteY2" fmla="*/ 313925 h 418597"/>
                <a:gd name="connsiteX3" fmla="*/ 1878080 w 1988837"/>
                <a:gd name="connsiteY3" fmla="*/ 418597 h 418597"/>
                <a:gd name="connsiteX4" fmla="*/ 1515494 w 1988837"/>
                <a:gd name="connsiteY4" fmla="*/ 418597 h 418597"/>
                <a:gd name="connsiteX5" fmla="*/ 1479631 w 1988837"/>
                <a:gd name="connsiteY5" fmla="*/ 381213 h 418597"/>
                <a:gd name="connsiteX6" fmla="*/ 0 w 1988837"/>
                <a:gd name="connsiteY6" fmla="*/ 381213 h 418597"/>
                <a:gd name="connsiteX7" fmla="*/ 0 w 1988837"/>
                <a:gd name="connsiteY7" fmla="*/ 106852 h 4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837" h="418597">
                  <a:moveTo>
                    <a:pt x="110597" y="0"/>
                  </a:moveTo>
                  <a:lnTo>
                    <a:pt x="1988837" y="0"/>
                  </a:lnTo>
                  <a:lnTo>
                    <a:pt x="1988837" y="313925"/>
                  </a:lnTo>
                  <a:lnTo>
                    <a:pt x="1878080" y="418597"/>
                  </a:lnTo>
                  <a:lnTo>
                    <a:pt x="1515494" y="418597"/>
                  </a:lnTo>
                  <a:lnTo>
                    <a:pt x="1479631" y="381213"/>
                  </a:lnTo>
                  <a:lnTo>
                    <a:pt x="0" y="381213"/>
                  </a:lnTo>
                  <a:lnTo>
                    <a:pt x="0" y="106852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  <a:effectLst>
              <a:outerShdw blurRad="177800" dist="152400" dir="5400000" algn="ctr" rotWithShape="0">
                <a:srgbClr val="184684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defTabSz="456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dirty="0">
                <a:solidFill>
                  <a:prstClr val="white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矩形: 剪去对角 14">
              <a:extLst>
                <a:ext uri="{FF2B5EF4-FFF2-40B4-BE49-F238E27FC236}">
                  <a16:creationId xmlns:a16="http://schemas.microsoft.com/office/drawing/2014/main" id="{53348FA2-0211-4751-9C76-09839C52DE36}"/>
                </a:ext>
              </a:extLst>
            </p:cNvPr>
            <p:cNvSpPr/>
            <p:nvPr/>
          </p:nvSpPr>
          <p:spPr>
            <a:xfrm flipV="1">
              <a:off x="5465491" y="531717"/>
              <a:ext cx="1988837" cy="407862"/>
            </a:xfrm>
            <a:prstGeom prst="snip2DiagRect">
              <a:avLst>
                <a:gd name="adj1" fmla="val 0"/>
                <a:gd name="adj2" fmla="val 24858"/>
              </a:avLst>
            </a:prstGeom>
            <a:noFill/>
            <a:ln w="9525" cap="flat" cmpd="sng" algn="ctr">
              <a:gradFill flip="none" rotWithShape="1">
                <a:gsLst>
                  <a:gs pos="100000">
                    <a:schemeClr val="accent1"/>
                  </a:gs>
                  <a:gs pos="0">
                    <a:schemeClr val="accent1"/>
                  </a:gs>
                  <a:gs pos="69000">
                    <a:schemeClr val="accent2"/>
                  </a:gs>
                  <a:gs pos="31000">
                    <a:schemeClr val="accent2">
                      <a:alpha val="26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kern="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FF8483-E98F-4152-82F8-7C10796DFEA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854246" y="3597498"/>
            <a:ext cx="3899393" cy="820663"/>
            <a:chOff x="5465490" y="530836"/>
            <a:chExt cx="1988838" cy="418562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CD31492-E5D8-4475-BA94-2718C534A72D}"/>
                </a:ext>
              </a:extLst>
            </p:cNvPr>
            <p:cNvSpPr/>
            <p:nvPr/>
          </p:nvSpPr>
          <p:spPr>
            <a:xfrm>
              <a:off x="5465490" y="530836"/>
              <a:ext cx="1988737" cy="418562"/>
            </a:xfrm>
            <a:custGeom>
              <a:avLst/>
              <a:gdLst>
                <a:gd name="connsiteX0" fmla="*/ 110597 w 1988837"/>
                <a:gd name="connsiteY0" fmla="*/ 0 h 418597"/>
                <a:gd name="connsiteX1" fmla="*/ 1988837 w 1988837"/>
                <a:gd name="connsiteY1" fmla="*/ 0 h 418597"/>
                <a:gd name="connsiteX2" fmla="*/ 1988837 w 1988837"/>
                <a:gd name="connsiteY2" fmla="*/ 313925 h 418597"/>
                <a:gd name="connsiteX3" fmla="*/ 1878080 w 1988837"/>
                <a:gd name="connsiteY3" fmla="*/ 418597 h 418597"/>
                <a:gd name="connsiteX4" fmla="*/ 1515494 w 1988837"/>
                <a:gd name="connsiteY4" fmla="*/ 418597 h 418597"/>
                <a:gd name="connsiteX5" fmla="*/ 1479631 w 1988837"/>
                <a:gd name="connsiteY5" fmla="*/ 381213 h 418597"/>
                <a:gd name="connsiteX6" fmla="*/ 0 w 1988837"/>
                <a:gd name="connsiteY6" fmla="*/ 381213 h 418597"/>
                <a:gd name="connsiteX7" fmla="*/ 0 w 1988837"/>
                <a:gd name="connsiteY7" fmla="*/ 106852 h 4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837" h="418597">
                  <a:moveTo>
                    <a:pt x="110597" y="0"/>
                  </a:moveTo>
                  <a:lnTo>
                    <a:pt x="1988837" y="0"/>
                  </a:lnTo>
                  <a:lnTo>
                    <a:pt x="1988837" y="313925"/>
                  </a:lnTo>
                  <a:lnTo>
                    <a:pt x="1878080" y="418597"/>
                  </a:lnTo>
                  <a:lnTo>
                    <a:pt x="1515494" y="418597"/>
                  </a:lnTo>
                  <a:lnTo>
                    <a:pt x="1479631" y="381213"/>
                  </a:lnTo>
                  <a:lnTo>
                    <a:pt x="0" y="381213"/>
                  </a:lnTo>
                  <a:lnTo>
                    <a:pt x="0" y="106852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  <a:effectLst>
              <a:outerShdw blurRad="177800" dist="152400" dir="5400000" algn="ctr" rotWithShape="0">
                <a:srgbClr val="184684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defTabSz="456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dirty="0">
                <a:solidFill>
                  <a:prstClr val="white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0" name="矩形: 剪去对角 19">
              <a:extLst>
                <a:ext uri="{FF2B5EF4-FFF2-40B4-BE49-F238E27FC236}">
                  <a16:creationId xmlns:a16="http://schemas.microsoft.com/office/drawing/2014/main" id="{8FC4F988-91B8-413A-A4A0-A422BB43790A}"/>
                </a:ext>
              </a:extLst>
            </p:cNvPr>
            <p:cNvSpPr/>
            <p:nvPr/>
          </p:nvSpPr>
          <p:spPr>
            <a:xfrm flipV="1">
              <a:off x="5465491" y="531717"/>
              <a:ext cx="1988837" cy="407862"/>
            </a:xfrm>
            <a:prstGeom prst="snip2DiagRect">
              <a:avLst>
                <a:gd name="adj1" fmla="val 0"/>
                <a:gd name="adj2" fmla="val 24858"/>
              </a:avLst>
            </a:prstGeom>
            <a:noFill/>
            <a:ln w="9525" cap="flat" cmpd="sng" algn="ctr">
              <a:gradFill flip="none" rotWithShape="1">
                <a:gsLst>
                  <a:gs pos="100000">
                    <a:schemeClr val="accent1"/>
                  </a:gs>
                  <a:gs pos="0">
                    <a:schemeClr val="accent1"/>
                  </a:gs>
                  <a:gs pos="69000">
                    <a:schemeClr val="accent2"/>
                  </a:gs>
                  <a:gs pos="31000">
                    <a:schemeClr val="accent2">
                      <a:alpha val="26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kern="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D56DC3D-91EC-4E68-AE75-CAF2363350C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19670" y="3597498"/>
            <a:ext cx="3899393" cy="820663"/>
            <a:chOff x="5465490" y="530836"/>
            <a:chExt cx="1988838" cy="418562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0C2E838-5A49-41C1-901D-9A44BADC69DF}"/>
                </a:ext>
              </a:extLst>
            </p:cNvPr>
            <p:cNvSpPr/>
            <p:nvPr/>
          </p:nvSpPr>
          <p:spPr>
            <a:xfrm>
              <a:off x="5465490" y="530836"/>
              <a:ext cx="1988737" cy="418562"/>
            </a:xfrm>
            <a:custGeom>
              <a:avLst/>
              <a:gdLst>
                <a:gd name="connsiteX0" fmla="*/ 110597 w 1988837"/>
                <a:gd name="connsiteY0" fmla="*/ 0 h 418597"/>
                <a:gd name="connsiteX1" fmla="*/ 1988837 w 1988837"/>
                <a:gd name="connsiteY1" fmla="*/ 0 h 418597"/>
                <a:gd name="connsiteX2" fmla="*/ 1988837 w 1988837"/>
                <a:gd name="connsiteY2" fmla="*/ 313925 h 418597"/>
                <a:gd name="connsiteX3" fmla="*/ 1878080 w 1988837"/>
                <a:gd name="connsiteY3" fmla="*/ 418597 h 418597"/>
                <a:gd name="connsiteX4" fmla="*/ 1515494 w 1988837"/>
                <a:gd name="connsiteY4" fmla="*/ 418597 h 418597"/>
                <a:gd name="connsiteX5" fmla="*/ 1479631 w 1988837"/>
                <a:gd name="connsiteY5" fmla="*/ 381213 h 418597"/>
                <a:gd name="connsiteX6" fmla="*/ 0 w 1988837"/>
                <a:gd name="connsiteY6" fmla="*/ 381213 h 418597"/>
                <a:gd name="connsiteX7" fmla="*/ 0 w 1988837"/>
                <a:gd name="connsiteY7" fmla="*/ 106852 h 4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837" h="418597">
                  <a:moveTo>
                    <a:pt x="110597" y="0"/>
                  </a:moveTo>
                  <a:lnTo>
                    <a:pt x="1988837" y="0"/>
                  </a:lnTo>
                  <a:lnTo>
                    <a:pt x="1988837" y="313925"/>
                  </a:lnTo>
                  <a:lnTo>
                    <a:pt x="1878080" y="418597"/>
                  </a:lnTo>
                  <a:lnTo>
                    <a:pt x="1515494" y="418597"/>
                  </a:lnTo>
                  <a:lnTo>
                    <a:pt x="1479631" y="381213"/>
                  </a:lnTo>
                  <a:lnTo>
                    <a:pt x="0" y="381213"/>
                  </a:lnTo>
                  <a:lnTo>
                    <a:pt x="0" y="106852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  <a:effectLst>
              <a:outerShdw blurRad="177800" dist="152400" dir="5400000" algn="ctr" rotWithShape="0">
                <a:srgbClr val="184684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defTabSz="456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dirty="0">
                <a:solidFill>
                  <a:prstClr val="white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35" name="矩形: 剪去对角 34">
              <a:extLst>
                <a:ext uri="{FF2B5EF4-FFF2-40B4-BE49-F238E27FC236}">
                  <a16:creationId xmlns:a16="http://schemas.microsoft.com/office/drawing/2014/main" id="{4286EBEA-0215-4808-83B4-5DED95AB4654}"/>
                </a:ext>
              </a:extLst>
            </p:cNvPr>
            <p:cNvSpPr/>
            <p:nvPr/>
          </p:nvSpPr>
          <p:spPr>
            <a:xfrm flipV="1">
              <a:off x="5465491" y="531717"/>
              <a:ext cx="1988837" cy="407862"/>
            </a:xfrm>
            <a:prstGeom prst="snip2DiagRect">
              <a:avLst>
                <a:gd name="adj1" fmla="val 0"/>
                <a:gd name="adj2" fmla="val 24858"/>
              </a:avLst>
            </a:prstGeom>
            <a:noFill/>
            <a:ln w="9525" cap="flat" cmpd="sng" algn="ctr">
              <a:gradFill flip="none" rotWithShape="1">
                <a:gsLst>
                  <a:gs pos="100000">
                    <a:schemeClr val="accent1"/>
                  </a:gs>
                  <a:gs pos="0">
                    <a:schemeClr val="accent1"/>
                  </a:gs>
                  <a:gs pos="69000">
                    <a:schemeClr val="accent2"/>
                  </a:gs>
                  <a:gs pos="31000">
                    <a:schemeClr val="accent2">
                      <a:alpha val="26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kern="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1A64D50D-22D9-4D58-B110-FA04F983ED41}"/>
              </a:ext>
            </a:extLst>
          </p:cNvPr>
          <p:cNvGrpSpPr/>
          <p:nvPr/>
        </p:nvGrpSpPr>
        <p:grpSpPr>
          <a:xfrm>
            <a:off x="2114780" y="2332654"/>
            <a:ext cx="2762594" cy="461665"/>
            <a:chOff x="1925863" y="1817382"/>
            <a:chExt cx="2762594" cy="461665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5BC3238-81C8-438D-B945-C47064866C57}"/>
                </a:ext>
              </a:extLst>
            </p:cNvPr>
            <p:cNvSpPr txBox="1"/>
            <p:nvPr/>
          </p:nvSpPr>
          <p:spPr>
            <a:xfrm>
              <a:off x="1925863" y="1817382"/>
              <a:ext cx="752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gradFill>
                    <a:gsLst>
                      <a:gs pos="32000">
                        <a:schemeClr val="accent3"/>
                      </a:gs>
                      <a:gs pos="100000">
                        <a:srgbClr val="F9F8EB"/>
                      </a:gs>
                    </a:gsLst>
                    <a:lin ang="16200000" scaled="1"/>
                  </a:gra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r>
                <a:rPr lang="en-US" altLang="zh-CN" dirty="0">
                  <a:gradFill>
                    <a:gsLst>
                      <a:gs pos="32000">
                        <a:schemeClr val="accent1"/>
                      </a:gs>
                      <a:gs pos="78000">
                        <a:srgbClr val="F9F8EB"/>
                      </a:gs>
                    </a:gsLst>
                    <a:lin ang="16200000" scaled="1"/>
                  </a:gradFill>
                  <a:latin typeface="+mj-lt"/>
                  <a:ea typeface="思源黑体 CN Bold" panose="020B0800000000000000" pitchFamily="34" charset="-122"/>
                </a:rPr>
                <a:t>01</a:t>
              </a:r>
              <a:endParaRPr lang="zh-CN" altLang="en-US" dirty="0">
                <a:gradFill>
                  <a:gsLst>
                    <a:gs pos="32000">
                      <a:schemeClr val="accent1"/>
                    </a:gs>
                    <a:gs pos="78000">
                      <a:srgbClr val="F9F8EB"/>
                    </a:gs>
                  </a:gsLst>
                  <a:lin ang="16200000" scaled="1"/>
                </a:gradFill>
                <a:latin typeface="+mj-lt"/>
                <a:ea typeface="思源黑体 CN Bold" panose="020B0800000000000000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0AD8ED1-04E8-4328-A63C-3656D051FA1A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278161" y="1817382"/>
              <a:ext cx="14102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6000">
                  <a:gradFill flip="none" rotWithShape="1">
                    <a:gsLst>
                      <a:gs pos="32000">
                        <a:srgbClr val="E7E3B5"/>
                      </a:gs>
                      <a:gs pos="100000">
                        <a:srgbClr val="F9F8EB"/>
                      </a:gs>
                    </a:gsLst>
                    <a:lin ang="16200000" scaled="1"/>
                    <a:tileRect/>
                  </a:gradFill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r>
                <a:rPr lang="zh-CN" altLang="en-US" sz="2400" b="1" dirty="0">
                  <a:gradFill>
                    <a:gsLst>
                      <a:gs pos="6000">
                        <a:schemeClr val="accent1"/>
                      </a:gs>
                      <a:gs pos="100000">
                        <a:srgbClr val="F9F8EB"/>
                      </a:gs>
                    </a:gsLst>
                    <a:lin ang="162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项目背景</a:t>
              </a: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7FD0D11-32AD-47EE-973E-10F53C0988DA}"/>
                </a:ext>
              </a:extLst>
            </p:cNvPr>
            <p:cNvCxnSpPr/>
            <p:nvPr/>
          </p:nvCxnSpPr>
          <p:spPr>
            <a:xfrm>
              <a:off x="2800350" y="1817382"/>
              <a:ext cx="0" cy="454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93AF2F13-6079-4577-8B64-8D9D2632F50E}"/>
              </a:ext>
            </a:extLst>
          </p:cNvPr>
          <p:cNvSpPr txBox="1"/>
          <p:nvPr/>
        </p:nvSpPr>
        <p:spPr>
          <a:xfrm>
            <a:off x="2186515" y="3792078"/>
            <a:ext cx="63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32000">
                      <a:schemeClr val="accent1"/>
                    </a:gs>
                    <a:gs pos="78000">
                      <a:srgbClr val="F9F8EB"/>
                    </a:gs>
                  </a:gsLst>
                  <a:lin ang="16200000" scaled="1"/>
                </a:gradFill>
                <a:latin typeface="+mj-lt"/>
                <a:ea typeface="微软雅黑" panose="020B0503020204020204" pitchFamily="34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dirty="0">
                <a:ea typeface="思源黑体 CN Bold" panose="020B0800000000000000" pitchFamily="34" charset="-122"/>
              </a:rPr>
              <a:t>03</a:t>
            </a:r>
            <a:endParaRPr lang="zh-CN" altLang="en-US" dirty="0">
              <a:ea typeface="思源黑体 CN Bold" panose="020B0800000000000000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C444941-FA46-4D4F-B932-BB8B1A48796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67078" y="3799513"/>
            <a:ext cx="141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项目内容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0A07916-3718-4114-BE1E-E81C84C70D28}"/>
              </a:ext>
            </a:extLst>
          </p:cNvPr>
          <p:cNvCxnSpPr/>
          <p:nvPr/>
        </p:nvCxnSpPr>
        <p:spPr>
          <a:xfrm>
            <a:off x="2989267" y="3799513"/>
            <a:ext cx="0" cy="454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00389FC6-29F0-4C9B-86AB-96759DA083FA}"/>
              </a:ext>
            </a:extLst>
          </p:cNvPr>
          <p:cNvSpPr txBox="1"/>
          <p:nvPr/>
        </p:nvSpPr>
        <p:spPr>
          <a:xfrm>
            <a:off x="7249051" y="2314508"/>
            <a:ext cx="4103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32000">
                      <a:schemeClr val="accent1"/>
                    </a:gs>
                    <a:gs pos="78000">
                      <a:srgbClr val="F9F8EB"/>
                    </a:gs>
                  </a:gsLst>
                  <a:lin ang="16200000" scaled="1"/>
                </a:gradFill>
                <a:latin typeface="+mj-lt"/>
                <a:ea typeface="微软雅黑" panose="020B0503020204020204" pitchFamily="34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dirty="0">
                <a:ea typeface="思源黑体 CN Bold" panose="020B0800000000000000" pitchFamily="34" charset="-122"/>
              </a:rPr>
              <a:t>02</a:t>
            </a:r>
            <a:endParaRPr lang="zh-CN" altLang="en-US" dirty="0">
              <a:ea typeface="思源黑体 CN Bold" panose="020B0800000000000000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481F3E2-3CF3-4ADD-8C24-A7AA536835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443864" y="23252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实现技术</a:t>
            </a: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42E9D290-608C-4DE5-9BC2-6DC329639503}"/>
              </a:ext>
            </a:extLst>
          </p:cNvPr>
          <p:cNvCxnSpPr/>
          <p:nvPr/>
        </p:nvCxnSpPr>
        <p:spPr>
          <a:xfrm>
            <a:off x="7999417" y="2324490"/>
            <a:ext cx="0" cy="454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FF200826-D98D-4962-8907-B744D2A9994D}"/>
              </a:ext>
            </a:extLst>
          </p:cNvPr>
          <p:cNvSpPr txBox="1"/>
          <p:nvPr/>
        </p:nvSpPr>
        <p:spPr>
          <a:xfrm>
            <a:off x="7121496" y="3792078"/>
            <a:ext cx="75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32000">
                      <a:schemeClr val="accent1"/>
                    </a:gs>
                    <a:gs pos="78000">
                      <a:srgbClr val="F9F8EB"/>
                    </a:gs>
                  </a:gsLst>
                  <a:lin ang="16200000" scaled="1"/>
                </a:gradFill>
                <a:latin typeface="+mj-lt"/>
                <a:ea typeface="微软雅黑" panose="020B0503020204020204" pitchFamily="34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dirty="0">
                <a:ea typeface="思源黑体 CN Bold" panose="020B0800000000000000" pitchFamily="34" charset="-122"/>
              </a:rPr>
              <a:t>04</a:t>
            </a:r>
            <a:endParaRPr lang="zh-CN" altLang="en-US" dirty="0">
              <a:ea typeface="思源黑体 CN Bold" panose="020B0800000000000000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1820098-836B-4391-BBAA-E435A714447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46600" y="3802773"/>
            <a:ext cx="141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创新点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D7CD8399-D177-4ACA-9556-F8E937E796C0}"/>
              </a:ext>
            </a:extLst>
          </p:cNvPr>
          <p:cNvCxnSpPr/>
          <p:nvPr/>
        </p:nvCxnSpPr>
        <p:spPr>
          <a:xfrm>
            <a:off x="7999417" y="3799513"/>
            <a:ext cx="0" cy="454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7C434D-5B8F-F833-6F33-A64F9004D0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BFAA0B-C0D2-FF9F-6AC4-5AA84C5A8513}"/>
              </a:ext>
            </a:extLst>
          </p:cNvPr>
          <p:cNvSpPr txBox="1"/>
          <p:nvPr/>
        </p:nvSpPr>
        <p:spPr>
          <a:xfrm>
            <a:off x="870065" y="1862051"/>
            <a:ext cx="5392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第四步：对招聘职位信息进行探索分析。</a:t>
            </a:r>
            <a:endParaRPr lang="en-US" altLang="zh-CN" sz="1800" b="1" i="1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创新点：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：通过可视化分析公司规模与工作经验的关系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FE90D3-25CC-C80C-7335-B1FBDF94B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61" y="823942"/>
            <a:ext cx="5128895" cy="38468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192E16-B106-D1D8-5F75-7FC160D52175}"/>
              </a:ext>
            </a:extLst>
          </p:cNvPr>
          <p:cNvSpPr txBox="1"/>
          <p:nvPr/>
        </p:nvSpPr>
        <p:spPr>
          <a:xfrm>
            <a:off x="6556678" y="4932341"/>
            <a:ext cx="539219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由图可知，无论公司规模大小要求工作经验不限的最多，不同工作经验在不同规模的公司中所占比列相似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082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32FEE2B-2D47-C888-E4F3-38FA211F96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60E4AC-7473-9C10-C495-72239ED43E52}"/>
              </a:ext>
            </a:extLst>
          </p:cNvPr>
          <p:cNvSpPr txBox="1"/>
          <p:nvPr/>
        </p:nvSpPr>
        <p:spPr>
          <a:xfrm>
            <a:off x="499514" y="1579418"/>
            <a:ext cx="6129251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i="1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第四步：对招聘职位信息进行探索分析。</a:t>
            </a:r>
            <a:endParaRPr lang="en-US" altLang="zh-CN" sz="1800" b="1" i="1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创新点：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：通过可视化分析公司规模与最低学历的关系</a:t>
            </a:r>
            <a:endParaRPr lang="zh-CN" altLang="en-US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BE69E5-4DEF-92E5-35F7-2729584E9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078" y="685061"/>
            <a:ext cx="5274310" cy="39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6993E0-7BDF-5785-0D96-FFF4B460EFA8}"/>
              </a:ext>
            </a:extLst>
          </p:cNvPr>
          <p:cNvSpPr txBox="1"/>
          <p:nvPr/>
        </p:nvSpPr>
        <p:spPr>
          <a:xfrm>
            <a:off x="5774574" y="4836028"/>
            <a:ext cx="672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由图可知，各种不同的公司规模中要求最低学历为本科的最多，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b</a:t>
            </a:r>
            <a:r>
              <a:rPr lang="zh-CN" altLang="en-US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并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且公司规模越大对最低学历的要求越高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370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C1A89A-BFF8-7F75-984E-DDE5195A2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018A12-6856-B32B-D25E-2C2E46B4BBD6}"/>
              </a:ext>
            </a:extLst>
          </p:cNvPr>
          <p:cNvSpPr txBox="1"/>
          <p:nvPr/>
        </p:nvSpPr>
        <p:spPr>
          <a:xfrm>
            <a:off x="1132113" y="1909674"/>
            <a:ext cx="9699172" cy="303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通过对招聘网站职位分析，得到了相关的信息，其中统计了公司性质，经验，最低学历，月工资，职位类别，工作地点，公司规模等，得到它们的数量信息，再通过统计图将两个属性与企业数量相连，得出不同的结论，从而分析出月工资与最低学历的关系，月工资与经验的关系以及月工资与地区的关系，此外还有公司规模与最低学历，经验的关系，可以为应聘者提供很好的参考价值，还找到了其中有关数据专业最热门的前十的编程语言，并通过可视化将其表示出来。最后通过训练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LDA 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模型对岗位描述并进行相似度的计算，得到其相似度结果。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通过这次招聘网站职位分析实战，我们学习到了如何对类似的网站进行数据爬取数据清洗，数据挖掘，数据探索，可视化以及模型训练，最重要的是对</a:t>
            </a:r>
            <a:r>
              <a:rPr lang="en-US" altLang="zh-CN" sz="1800" b="1" dirty="0" err="1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hadoop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spark</a:t>
            </a:r>
            <a:r>
              <a:rPr lang="zh-CN" altLang="zh-CN" sz="1800" b="1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</a:rPr>
              <a:t>等有更深一步的了解和更好的将其应用。</a:t>
            </a:r>
          </a:p>
        </p:txBody>
      </p:sp>
    </p:spTree>
    <p:extLst>
      <p:ext uri="{BB962C8B-B14F-4D97-AF65-F5344CB8AC3E}">
        <p14:creationId xmlns:p14="http://schemas.microsoft.com/office/powerpoint/2010/main" val="291547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3B696AB-25FF-4BCF-A1AE-00155E58B67F}"/>
              </a:ext>
            </a:extLst>
          </p:cNvPr>
          <p:cNvSpPr txBox="1"/>
          <p:nvPr/>
        </p:nvSpPr>
        <p:spPr>
          <a:xfrm>
            <a:off x="4067597" y="1949368"/>
            <a:ext cx="4685655" cy="1257267"/>
          </a:xfrm>
          <a:prstGeom prst="rect">
            <a:avLst/>
          </a:prstGeom>
          <a:noFill/>
          <a:effectLst>
            <a:outerShdw blurRad="63500" algn="ctr" rotWithShape="0">
              <a:srgbClr val="0C5451">
                <a:alpha val="40000"/>
              </a:srgbClr>
            </a:outerShdw>
          </a:effectLst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7200" b="1" dirty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  <a:ea typeface="思源黑体 CN Bold" panose="020B0800000000000000" pitchFamily="34" charset="-122"/>
                <a:sym typeface="微软雅黑" panose="020B0503020204020204" pitchFamily="34" charset="-122"/>
              </a:rPr>
              <a:t>THANKS</a:t>
            </a:r>
            <a:r>
              <a:rPr lang="zh-CN" altLang="en-US" sz="7200" b="1" dirty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  <a:ea typeface="思源黑体 CN Bold" panose="020B0800000000000000" pitchFamily="34" charset="-122"/>
                <a:sym typeface="微软雅黑" panose="020B0503020204020204" pitchFamily="34" charset="-122"/>
              </a:rPr>
              <a:t>！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D8565D0-6EEE-4CA7-9B72-1C84FE450F4A}"/>
              </a:ext>
            </a:extLst>
          </p:cNvPr>
          <p:cNvGrpSpPr/>
          <p:nvPr/>
        </p:nvGrpSpPr>
        <p:grpSpPr>
          <a:xfrm>
            <a:off x="2234030" y="2377276"/>
            <a:ext cx="1270362" cy="401451"/>
            <a:chOff x="6446413" y="1824216"/>
            <a:chExt cx="1049711" cy="33172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94AE015-FF4F-43B5-9B43-6DEF66D1F32F}"/>
                </a:ext>
              </a:extLst>
            </p:cNvPr>
            <p:cNvGrpSpPr/>
            <p:nvPr/>
          </p:nvGrpSpPr>
          <p:grpSpPr>
            <a:xfrm>
              <a:off x="6446413" y="1824216"/>
              <a:ext cx="331722" cy="331722"/>
              <a:chOff x="6057517" y="396409"/>
              <a:chExt cx="1124493" cy="1124493"/>
            </a:xfrm>
            <a:solidFill>
              <a:schemeClr val="bg1">
                <a:alpha val="38000"/>
              </a:schemeClr>
            </a:solidFill>
          </p:grpSpPr>
          <p:sp>
            <p:nvSpPr>
              <p:cNvPr id="64" name="空心弧 63">
                <a:extLst>
                  <a:ext uri="{FF2B5EF4-FFF2-40B4-BE49-F238E27FC236}">
                    <a16:creationId xmlns:a16="http://schemas.microsoft.com/office/drawing/2014/main" id="{B141A2EA-DB6C-48D9-BA14-48706AADE85D}"/>
                  </a:ext>
                </a:extLst>
              </p:cNvPr>
              <p:cNvSpPr/>
              <p:nvPr/>
            </p:nvSpPr>
            <p:spPr>
              <a:xfrm rot="20511567">
                <a:off x="6057517" y="396409"/>
                <a:ext cx="1124493" cy="1124493"/>
              </a:xfrm>
              <a:prstGeom prst="blockArc">
                <a:avLst>
                  <a:gd name="adj1" fmla="val 4268407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5" name="空心弧 64">
                <a:extLst>
                  <a:ext uri="{FF2B5EF4-FFF2-40B4-BE49-F238E27FC236}">
                    <a16:creationId xmlns:a16="http://schemas.microsoft.com/office/drawing/2014/main" id="{BBC95001-BCE0-48D6-B188-DD146281E840}"/>
                  </a:ext>
                </a:extLst>
              </p:cNvPr>
              <p:cNvSpPr/>
              <p:nvPr/>
            </p:nvSpPr>
            <p:spPr>
              <a:xfrm rot="6029253">
                <a:off x="6057517" y="396409"/>
                <a:ext cx="1124493" cy="1124493"/>
              </a:xfrm>
              <a:prstGeom prst="blockArc">
                <a:avLst>
                  <a:gd name="adj1" fmla="val 431828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6" name="空心弧 65">
                <a:extLst>
                  <a:ext uri="{FF2B5EF4-FFF2-40B4-BE49-F238E27FC236}">
                    <a16:creationId xmlns:a16="http://schemas.microsoft.com/office/drawing/2014/main" id="{92E9E5B1-3147-4C65-AC89-8D24BCB05AC8}"/>
                  </a:ext>
                </a:extLst>
              </p:cNvPr>
              <p:cNvSpPr/>
              <p:nvPr/>
            </p:nvSpPr>
            <p:spPr>
              <a:xfrm rot="12979780">
                <a:off x="6057517" y="396409"/>
                <a:ext cx="1124493" cy="1124493"/>
              </a:xfrm>
              <a:prstGeom prst="blockArc">
                <a:avLst>
                  <a:gd name="adj1" fmla="val 443910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FC34443E-6E41-4FF8-BF65-BF8195553516}"/>
                </a:ext>
              </a:extLst>
            </p:cNvPr>
            <p:cNvGrpSpPr/>
            <p:nvPr/>
          </p:nvGrpSpPr>
          <p:grpSpPr>
            <a:xfrm rot="16829414">
              <a:off x="6537376" y="1915180"/>
              <a:ext cx="149794" cy="149794"/>
              <a:chOff x="6057517" y="396409"/>
              <a:chExt cx="1124493" cy="1124493"/>
            </a:xfrm>
            <a:solidFill>
              <a:schemeClr val="bg1">
                <a:alpha val="38000"/>
              </a:schemeClr>
            </a:solidFill>
          </p:grpSpPr>
          <p:sp>
            <p:nvSpPr>
              <p:cNvPr id="61" name="空心弧 60">
                <a:extLst>
                  <a:ext uri="{FF2B5EF4-FFF2-40B4-BE49-F238E27FC236}">
                    <a16:creationId xmlns:a16="http://schemas.microsoft.com/office/drawing/2014/main" id="{0B11BB05-14C6-4F95-A9C5-3BAD5D587AC7}"/>
                  </a:ext>
                </a:extLst>
              </p:cNvPr>
              <p:cNvSpPr/>
              <p:nvPr/>
            </p:nvSpPr>
            <p:spPr>
              <a:xfrm rot="20511567">
                <a:off x="6057517" y="396409"/>
                <a:ext cx="1124493" cy="1124493"/>
              </a:xfrm>
              <a:prstGeom prst="blockArc">
                <a:avLst>
                  <a:gd name="adj1" fmla="val 4268407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3B4484CE-F524-485E-A505-E896F961044A}"/>
                  </a:ext>
                </a:extLst>
              </p:cNvPr>
              <p:cNvSpPr/>
              <p:nvPr/>
            </p:nvSpPr>
            <p:spPr>
              <a:xfrm rot="6029253">
                <a:off x="6057517" y="396409"/>
                <a:ext cx="1124493" cy="1124493"/>
              </a:xfrm>
              <a:prstGeom prst="blockArc">
                <a:avLst>
                  <a:gd name="adj1" fmla="val 431828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3" name="空心弧 62">
                <a:extLst>
                  <a:ext uri="{FF2B5EF4-FFF2-40B4-BE49-F238E27FC236}">
                    <a16:creationId xmlns:a16="http://schemas.microsoft.com/office/drawing/2014/main" id="{36F77C8D-C65A-4799-8F6A-46937BAFE292}"/>
                  </a:ext>
                </a:extLst>
              </p:cNvPr>
              <p:cNvSpPr/>
              <p:nvPr/>
            </p:nvSpPr>
            <p:spPr>
              <a:xfrm rot="12979780">
                <a:off x="6057517" y="396409"/>
                <a:ext cx="1124493" cy="1124493"/>
              </a:xfrm>
              <a:prstGeom prst="blockArc">
                <a:avLst>
                  <a:gd name="adj1" fmla="val 443910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</p:grp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02983C0-ACE1-4AEA-BD15-1DD470EAFCA5}"/>
                </a:ext>
              </a:extLst>
            </p:cNvPr>
            <p:cNvCxnSpPr/>
            <p:nvPr/>
          </p:nvCxnSpPr>
          <p:spPr bwMode="auto">
            <a:xfrm>
              <a:off x="6613053" y="1976899"/>
              <a:ext cx="883071" cy="0"/>
            </a:xfrm>
            <a:prstGeom prst="line">
              <a:avLst/>
            </a:prstGeom>
            <a:ln w="6350">
              <a:solidFill>
                <a:schemeClr val="accent1"/>
              </a:solidFill>
              <a:headEnd type="oval" w="med" len="med"/>
              <a:tailEnd type="oval" w="med" len="med"/>
            </a:ln>
            <a:effectLst>
              <a:glow rad="50800">
                <a:schemeClr val="accent1">
                  <a:alpha val="4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F60D7D0-43A5-41EB-BD05-2F0C7596221D}"/>
              </a:ext>
            </a:extLst>
          </p:cNvPr>
          <p:cNvGrpSpPr/>
          <p:nvPr/>
        </p:nvGrpSpPr>
        <p:grpSpPr>
          <a:xfrm flipH="1">
            <a:off x="8690936" y="2377275"/>
            <a:ext cx="1270362" cy="401451"/>
            <a:chOff x="6446413" y="1824216"/>
            <a:chExt cx="1049711" cy="331722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C8B29DF-21D1-4ECE-889E-979182C07E7E}"/>
                </a:ext>
              </a:extLst>
            </p:cNvPr>
            <p:cNvGrpSpPr/>
            <p:nvPr/>
          </p:nvGrpSpPr>
          <p:grpSpPr>
            <a:xfrm>
              <a:off x="6446413" y="1824216"/>
              <a:ext cx="331722" cy="331722"/>
              <a:chOff x="6057517" y="396409"/>
              <a:chExt cx="1124493" cy="1124493"/>
            </a:xfrm>
            <a:solidFill>
              <a:schemeClr val="bg1">
                <a:alpha val="38000"/>
              </a:schemeClr>
            </a:solidFill>
          </p:grpSpPr>
          <p:sp>
            <p:nvSpPr>
              <p:cNvPr id="74" name="空心弧 73">
                <a:extLst>
                  <a:ext uri="{FF2B5EF4-FFF2-40B4-BE49-F238E27FC236}">
                    <a16:creationId xmlns:a16="http://schemas.microsoft.com/office/drawing/2014/main" id="{6D381A77-1DE2-4EEF-9192-B9204F3583F4}"/>
                  </a:ext>
                </a:extLst>
              </p:cNvPr>
              <p:cNvSpPr/>
              <p:nvPr/>
            </p:nvSpPr>
            <p:spPr>
              <a:xfrm rot="20511567">
                <a:off x="6057517" y="396409"/>
                <a:ext cx="1124493" cy="1124493"/>
              </a:xfrm>
              <a:prstGeom prst="blockArc">
                <a:avLst>
                  <a:gd name="adj1" fmla="val 4268407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5" name="空心弧 74">
                <a:extLst>
                  <a:ext uri="{FF2B5EF4-FFF2-40B4-BE49-F238E27FC236}">
                    <a16:creationId xmlns:a16="http://schemas.microsoft.com/office/drawing/2014/main" id="{C4EE57EC-9923-423A-AA8A-BDD454D762F2}"/>
                  </a:ext>
                </a:extLst>
              </p:cNvPr>
              <p:cNvSpPr/>
              <p:nvPr/>
            </p:nvSpPr>
            <p:spPr>
              <a:xfrm rot="6029253">
                <a:off x="6057517" y="396409"/>
                <a:ext cx="1124493" cy="1124493"/>
              </a:xfrm>
              <a:prstGeom prst="blockArc">
                <a:avLst>
                  <a:gd name="adj1" fmla="val 431828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6" name="空心弧 75">
                <a:extLst>
                  <a:ext uri="{FF2B5EF4-FFF2-40B4-BE49-F238E27FC236}">
                    <a16:creationId xmlns:a16="http://schemas.microsoft.com/office/drawing/2014/main" id="{332416B3-E3C3-421B-B2B3-C1C841DA21C4}"/>
                  </a:ext>
                </a:extLst>
              </p:cNvPr>
              <p:cNvSpPr/>
              <p:nvPr/>
            </p:nvSpPr>
            <p:spPr>
              <a:xfrm rot="12979780">
                <a:off x="6057517" y="396409"/>
                <a:ext cx="1124493" cy="1124493"/>
              </a:xfrm>
              <a:prstGeom prst="blockArc">
                <a:avLst>
                  <a:gd name="adj1" fmla="val 443910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4A9F90A9-605B-4BB9-9343-2BE50D30848D}"/>
                </a:ext>
              </a:extLst>
            </p:cNvPr>
            <p:cNvGrpSpPr/>
            <p:nvPr/>
          </p:nvGrpSpPr>
          <p:grpSpPr>
            <a:xfrm rot="16829414">
              <a:off x="6537376" y="1915180"/>
              <a:ext cx="149794" cy="149794"/>
              <a:chOff x="6057517" y="396409"/>
              <a:chExt cx="1124493" cy="1124493"/>
            </a:xfrm>
            <a:solidFill>
              <a:schemeClr val="bg1">
                <a:alpha val="38000"/>
              </a:schemeClr>
            </a:solidFill>
          </p:grpSpPr>
          <p:sp>
            <p:nvSpPr>
              <p:cNvPr id="71" name="空心弧 70">
                <a:extLst>
                  <a:ext uri="{FF2B5EF4-FFF2-40B4-BE49-F238E27FC236}">
                    <a16:creationId xmlns:a16="http://schemas.microsoft.com/office/drawing/2014/main" id="{67A94D5B-B5CF-4DD5-82EA-ED6B69115A36}"/>
                  </a:ext>
                </a:extLst>
              </p:cNvPr>
              <p:cNvSpPr/>
              <p:nvPr/>
            </p:nvSpPr>
            <p:spPr>
              <a:xfrm rot="20511567">
                <a:off x="6057517" y="396409"/>
                <a:ext cx="1124493" cy="1124493"/>
              </a:xfrm>
              <a:prstGeom prst="blockArc">
                <a:avLst>
                  <a:gd name="adj1" fmla="val 4268407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2" name="空心弧 71">
                <a:extLst>
                  <a:ext uri="{FF2B5EF4-FFF2-40B4-BE49-F238E27FC236}">
                    <a16:creationId xmlns:a16="http://schemas.microsoft.com/office/drawing/2014/main" id="{3EE0E165-9FB7-4479-BE4A-70F074C84E71}"/>
                  </a:ext>
                </a:extLst>
              </p:cNvPr>
              <p:cNvSpPr/>
              <p:nvPr/>
            </p:nvSpPr>
            <p:spPr>
              <a:xfrm rot="6029253">
                <a:off x="6057517" y="396409"/>
                <a:ext cx="1124493" cy="1124493"/>
              </a:xfrm>
              <a:prstGeom prst="blockArc">
                <a:avLst>
                  <a:gd name="adj1" fmla="val 431828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3" name="空心弧 72">
                <a:extLst>
                  <a:ext uri="{FF2B5EF4-FFF2-40B4-BE49-F238E27FC236}">
                    <a16:creationId xmlns:a16="http://schemas.microsoft.com/office/drawing/2014/main" id="{BC279D06-330B-4727-A79D-66387EB44984}"/>
                  </a:ext>
                </a:extLst>
              </p:cNvPr>
              <p:cNvSpPr/>
              <p:nvPr/>
            </p:nvSpPr>
            <p:spPr>
              <a:xfrm rot="12979780">
                <a:off x="6057517" y="396409"/>
                <a:ext cx="1124493" cy="1124493"/>
              </a:xfrm>
              <a:prstGeom prst="blockArc">
                <a:avLst>
                  <a:gd name="adj1" fmla="val 4439106"/>
                  <a:gd name="adj2" fmla="val 10047780"/>
                  <a:gd name="adj3" fmla="val 14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rgbClr val="000000"/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216E052-6B00-4CB1-B2F9-B75E4CD462A4}"/>
                </a:ext>
              </a:extLst>
            </p:cNvPr>
            <p:cNvCxnSpPr/>
            <p:nvPr/>
          </p:nvCxnSpPr>
          <p:spPr bwMode="auto">
            <a:xfrm>
              <a:off x="6613053" y="1976899"/>
              <a:ext cx="883071" cy="0"/>
            </a:xfrm>
            <a:prstGeom prst="line">
              <a:avLst/>
            </a:prstGeom>
            <a:ln w="6350">
              <a:solidFill>
                <a:schemeClr val="accent1"/>
              </a:solidFill>
              <a:headEnd type="oval" w="med" len="med"/>
              <a:tailEnd type="oval" w="med" len="med"/>
            </a:ln>
            <a:effectLst>
              <a:glow rad="50800">
                <a:schemeClr val="accent1">
                  <a:alpha val="4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EFE3CCC-1B73-479A-A796-469C7A7D74C4}"/>
              </a:ext>
            </a:extLst>
          </p:cNvPr>
          <p:cNvGrpSpPr/>
          <p:nvPr/>
        </p:nvGrpSpPr>
        <p:grpSpPr>
          <a:xfrm>
            <a:off x="2317670" y="3461848"/>
            <a:ext cx="7291283" cy="515087"/>
            <a:chOff x="2528299" y="3693666"/>
            <a:chExt cx="7291283" cy="515087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3460262-AE9E-48AD-9470-91D2551D2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299" y="3693666"/>
              <a:ext cx="6256153" cy="497957"/>
            </a:xfrm>
            <a:prstGeom prst="rect">
              <a:avLst/>
            </a:prstGeom>
            <a:noFill/>
            <a:effectLst>
              <a:outerShdw blurRad="63500" algn="ctr" rotWithShape="0">
                <a:srgbClr val="0C5451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 b="1" dirty="0">
                  <a:gradFill>
                    <a:gsLst>
                      <a:gs pos="34000">
                        <a:srgbClr val="4DADFD">
                          <a:lumMod val="27000"/>
                          <a:lumOff val="73000"/>
                        </a:srgbClr>
                      </a:gs>
                      <a:gs pos="85000">
                        <a:schemeClr val="accent1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演讲人：曾森林、王亚徽、刘欣粤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3124318-5EDC-4726-92BE-A4F670C38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8373" y="3697331"/>
              <a:ext cx="3531209" cy="511422"/>
            </a:xfrm>
            <a:prstGeom prst="rect">
              <a:avLst/>
            </a:prstGeom>
            <a:noFill/>
            <a:effectLst>
              <a:outerShdw blurRad="63500" algn="ctr" rotWithShape="0">
                <a:srgbClr val="0C5451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400" b="1" dirty="0">
                <a:gradFill>
                  <a:gsLst>
                    <a:gs pos="34000">
                      <a:srgbClr val="4DADFD">
                        <a:lumMod val="27000"/>
                        <a:lumOff val="73000"/>
                      </a:srgbClr>
                    </a:gs>
                    <a:gs pos="85000">
                      <a:schemeClr val="accent1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46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D491D56-89AE-43C2-9DEE-356F0C9C28B9}"/>
              </a:ext>
            </a:extLst>
          </p:cNvPr>
          <p:cNvSpPr txBox="1"/>
          <p:nvPr/>
        </p:nvSpPr>
        <p:spPr>
          <a:xfrm>
            <a:off x="4584700" y="2376268"/>
            <a:ext cx="3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4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</a:t>
            </a:r>
            <a:r>
              <a:rPr lang="zh-CN" altLang="en-US" sz="4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　</a:t>
            </a:r>
            <a:r>
              <a:rPr lang="en-US" altLang="zh-CN" sz="4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40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AA3500-FC03-4EAD-9CDB-61387BC40E4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64844" y="3437917"/>
            <a:ext cx="2662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gradFill flip="none" rotWithShape="1">
                  <a:gsLst>
                    <a:gs pos="32000">
                      <a:srgbClr val="E7E3B5"/>
                    </a:gs>
                    <a:gs pos="100000">
                      <a:srgbClr val="F9F8EB"/>
                    </a:gs>
                  </a:gsLst>
                  <a:lin ang="162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zh-CN" altLang="en-US" sz="4400" b="1" dirty="0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57EF5C-C438-4228-AAE8-2CB3A7325EC1}"/>
              </a:ext>
            </a:extLst>
          </p:cNvPr>
          <p:cNvSpPr txBox="1"/>
          <p:nvPr/>
        </p:nvSpPr>
        <p:spPr>
          <a:xfrm>
            <a:off x="4460422" y="4192844"/>
            <a:ext cx="327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a typeface="思源黑体 CN Bold" panose="020B0800000000000000" pitchFamily="34" charset="-122"/>
              </a:rPr>
              <a:t>PROJECT BACKGROUND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46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B1B9C585-172C-4412-8FAD-CCE8F9771B29}"/>
              </a:ext>
            </a:extLst>
          </p:cNvPr>
          <p:cNvGrpSpPr/>
          <p:nvPr/>
        </p:nvGrpSpPr>
        <p:grpSpPr>
          <a:xfrm rot="5400000">
            <a:off x="4314561" y="-1720851"/>
            <a:ext cx="3562877" cy="10299702"/>
            <a:chOff x="1678550" y="1203502"/>
            <a:chExt cx="2532286" cy="4115716"/>
          </a:xfrm>
        </p:grpSpPr>
        <p:sp>
          <p:nvSpPr>
            <p:cNvPr id="73" name="矩形: 剪去对角 72">
              <a:extLst>
                <a:ext uri="{FF2B5EF4-FFF2-40B4-BE49-F238E27FC236}">
                  <a16:creationId xmlns:a16="http://schemas.microsoft.com/office/drawing/2014/main" id="{9878F105-DB16-4536-A557-898BFD93C231}"/>
                </a:ext>
              </a:extLst>
            </p:cNvPr>
            <p:cNvSpPr/>
            <p:nvPr/>
          </p:nvSpPr>
          <p:spPr>
            <a:xfrm>
              <a:off x="1737986" y="1256742"/>
              <a:ext cx="2413414" cy="4003040"/>
            </a:xfrm>
            <a:prstGeom prst="snip2DiagRect">
              <a:avLst>
                <a:gd name="adj1" fmla="val 3789"/>
                <a:gd name="adj2" fmla="val 3195"/>
              </a:avLst>
            </a:prstGeom>
            <a:gradFill flip="none" rotWithShape="1">
              <a:gsLst>
                <a:gs pos="43000">
                  <a:schemeClr val="accent1">
                    <a:alpha val="26000"/>
                  </a:schemeClr>
                </a:gs>
                <a:gs pos="0">
                  <a:schemeClr val="accent1">
                    <a:alpha val="5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solidFill>
                <a:schemeClr val="accent1"/>
              </a:solidFill>
            </a:ln>
            <a:effectLst>
              <a:outerShdw blurRad="177800" algn="ctr" rotWithShape="0">
                <a:schemeClr val="accent1">
                  <a:alpha val="8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74" name="梯形 73">
              <a:extLst>
                <a:ext uri="{FF2B5EF4-FFF2-40B4-BE49-F238E27FC236}">
                  <a16:creationId xmlns:a16="http://schemas.microsoft.com/office/drawing/2014/main" id="{5A6C3A1C-3A43-4B2E-BD2F-CA2878D81581}"/>
                </a:ext>
              </a:extLst>
            </p:cNvPr>
            <p:cNvSpPr/>
            <p:nvPr/>
          </p:nvSpPr>
          <p:spPr>
            <a:xfrm rot="16200000">
              <a:off x="3973673" y="1415627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75" name="梯形 74">
              <a:extLst>
                <a:ext uri="{FF2B5EF4-FFF2-40B4-BE49-F238E27FC236}">
                  <a16:creationId xmlns:a16="http://schemas.microsoft.com/office/drawing/2014/main" id="{E5564AD1-DD87-48C9-BEA6-F88F29FCE9BC}"/>
                </a:ext>
              </a:extLst>
            </p:cNvPr>
            <p:cNvSpPr/>
            <p:nvPr/>
          </p:nvSpPr>
          <p:spPr>
            <a:xfrm rot="10800000">
              <a:off x="3866993" y="1312910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76" name="梯形 75">
              <a:extLst>
                <a:ext uri="{FF2B5EF4-FFF2-40B4-BE49-F238E27FC236}">
                  <a16:creationId xmlns:a16="http://schemas.microsoft.com/office/drawing/2014/main" id="{48AE7973-F38C-467B-BB28-889CA3CC3774}"/>
                </a:ext>
              </a:extLst>
            </p:cNvPr>
            <p:cNvSpPr/>
            <p:nvPr/>
          </p:nvSpPr>
          <p:spPr>
            <a:xfrm rot="5400000" flipH="1">
              <a:off x="1718711" y="1415627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77" name="梯形 76">
              <a:extLst>
                <a:ext uri="{FF2B5EF4-FFF2-40B4-BE49-F238E27FC236}">
                  <a16:creationId xmlns:a16="http://schemas.microsoft.com/office/drawing/2014/main" id="{A3087845-B38E-41CE-B483-9060A3E576FE}"/>
                </a:ext>
              </a:extLst>
            </p:cNvPr>
            <p:cNvSpPr/>
            <p:nvPr/>
          </p:nvSpPr>
          <p:spPr>
            <a:xfrm rot="10800000" flipH="1">
              <a:off x="1825391" y="1312910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78" name="梯形 77">
              <a:extLst>
                <a:ext uri="{FF2B5EF4-FFF2-40B4-BE49-F238E27FC236}">
                  <a16:creationId xmlns:a16="http://schemas.microsoft.com/office/drawing/2014/main" id="{77F720BA-BFDA-4CAB-9670-96BB193969CC}"/>
                </a:ext>
              </a:extLst>
            </p:cNvPr>
            <p:cNvSpPr/>
            <p:nvPr/>
          </p:nvSpPr>
          <p:spPr>
            <a:xfrm rot="5400000" flipV="1">
              <a:off x="3973673" y="5055179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79" name="梯形 78">
              <a:extLst>
                <a:ext uri="{FF2B5EF4-FFF2-40B4-BE49-F238E27FC236}">
                  <a16:creationId xmlns:a16="http://schemas.microsoft.com/office/drawing/2014/main" id="{AACF4937-97E2-453D-95A8-E73138DFCE89}"/>
                </a:ext>
              </a:extLst>
            </p:cNvPr>
            <p:cNvSpPr/>
            <p:nvPr/>
          </p:nvSpPr>
          <p:spPr>
            <a:xfrm rot="10800000" flipV="1">
              <a:off x="3866993" y="5157896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80" name="梯形 79">
              <a:extLst>
                <a:ext uri="{FF2B5EF4-FFF2-40B4-BE49-F238E27FC236}">
                  <a16:creationId xmlns:a16="http://schemas.microsoft.com/office/drawing/2014/main" id="{87405793-5B9F-486A-B85C-0B0E909E96F0}"/>
                </a:ext>
              </a:extLst>
            </p:cNvPr>
            <p:cNvSpPr/>
            <p:nvPr/>
          </p:nvSpPr>
          <p:spPr>
            <a:xfrm rot="16200000" flipH="1" flipV="1">
              <a:off x="1718711" y="5055179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81" name="梯形 80">
              <a:extLst>
                <a:ext uri="{FF2B5EF4-FFF2-40B4-BE49-F238E27FC236}">
                  <a16:creationId xmlns:a16="http://schemas.microsoft.com/office/drawing/2014/main" id="{E2D574FD-CD34-45A6-850A-6EFC665B3EFC}"/>
                </a:ext>
              </a:extLst>
            </p:cNvPr>
            <p:cNvSpPr/>
            <p:nvPr/>
          </p:nvSpPr>
          <p:spPr>
            <a:xfrm rot="10800000" flipH="1" flipV="1">
              <a:off x="1825391" y="5157896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82" name="菱形 81">
              <a:extLst>
                <a:ext uri="{FF2B5EF4-FFF2-40B4-BE49-F238E27FC236}">
                  <a16:creationId xmlns:a16="http://schemas.microsoft.com/office/drawing/2014/main" id="{9779DC56-DC60-4219-949C-991BFF3B039D}"/>
                </a:ext>
              </a:extLst>
            </p:cNvPr>
            <p:cNvSpPr/>
            <p:nvPr/>
          </p:nvSpPr>
          <p:spPr>
            <a:xfrm>
              <a:off x="4151400" y="5259782"/>
              <a:ext cx="59436" cy="59436"/>
            </a:xfrm>
            <a:prstGeom prst="diamond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83" name="菱形 82">
              <a:extLst>
                <a:ext uri="{FF2B5EF4-FFF2-40B4-BE49-F238E27FC236}">
                  <a16:creationId xmlns:a16="http://schemas.microsoft.com/office/drawing/2014/main" id="{F64C5DEA-82A2-4F29-84C0-F0253D1B7E29}"/>
                </a:ext>
              </a:extLst>
            </p:cNvPr>
            <p:cNvSpPr/>
            <p:nvPr/>
          </p:nvSpPr>
          <p:spPr>
            <a:xfrm>
              <a:off x="1678550" y="5259782"/>
              <a:ext cx="59436" cy="59436"/>
            </a:xfrm>
            <a:prstGeom prst="diamond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84" name="菱形 83">
              <a:extLst>
                <a:ext uri="{FF2B5EF4-FFF2-40B4-BE49-F238E27FC236}">
                  <a16:creationId xmlns:a16="http://schemas.microsoft.com/office/drawing/2014/main" id="{4F09A690-6CB1-40AF-8D5D-97734EEAB5EA}"/>
                </a:ext>
              </a:extLst>
            </p:cNvPr>
            <p:cNvSpPr/>
            <p:nvPr/>
          </p:nvSpPr>
          <p:spPr>
            <a:xfrm>
              <a:off x="4151400" y="1203502"/>
              <a:ext cx="59436" cy="59436"/>
            </a:xfrm>
            <a:prstGeom prst="diamond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  <p:sp>
          <p:nvSpPr>
            <p:cNvPr id="85" name="菱形 84">
              <a:extLst>
                <a:ext uri="{FF2B5EF4-FFF2-40B4-BE49-F238E27FC236}">
                  <a16:creationId xmlns:a16="http://schemas.microsoft.com/office/drawing/2014/main" id="{3B2537FA-5E37-41F6-914F-2C44FB9428A5}"/>
                </a:ext>
              </a:extLst>
            </p:cNvPr>
            <p:cNvSpPr/>
            <p:nvPr/>
          </p:nvSpPr>
          <p:spPr>
            <a:xfrm>
              <a:off x="1678550" y="1203502"/>
              <a:ext cx="59436" cy="59436"/>
            </a:xfrm>
            <a:prstGeom prst="diamond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557A1BB-2718-4C1D-A43F-5BC1F95B676E}"/>
              </a:ext>
            </a:extLst>
          </p:cNvPr>
          <p:cNvSpPr txBox="1"/>
          <p:nvPr/>
        </p:nvSpPr>
        <p:spPr>
          <a:xfrm>
            <a:off x="1596365" y="2141835"/>
            <a:ext cx="281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gradFill>
                  <a:gsLst>
                    <a:gs pos="6000">
                      <a:schemeClr val="accent2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项目背景描述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005E60-0BE4-4386-BC85-5F0460640BA6}"/>
              </a:ext>
            </a:extLst>
          </p:cNvPr>
          <p:cNvSpPr txBox="1"/>
          <p:nvPr/>
        </p:nvSpPr>
        <p:spPr>
          <a:xfrm>
            <a:off x="1596365" y="2642653"/>
            <a:ext cx="906143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i="0" dirty="0">
                <a:solidFill>
                  <a:schemeClr val="accent2"/>
                </a:solidFill>
                <a:effectLst/>
                <a:latin typeface="+mn-ea"/>
              </a:rPr>
              <a:t>随着互联网技术的飞速发展和就业市场的不断变化，招聘网站已成为连接求职者与雇主的重要桥梁。这些平台通过提供高效的职位搜索、简历投递、企业宣传等功能，极大地促进了人才的流动和优化配置。然而，随着市场竞争的加剧和用户需求的多样化，招聘网站面临着诸多挑战，如用户体验不佳、信息匹配度低、安全性问题等。</a:t>
            </a:r>
          </a:p>
          <a:p>
            <a:pPr algn="l"/>
            <a:r>
              <a:rPr lang="zh-CN" altLang="en-US" sz="1400" b="1" i="0" dirty="0">
                <a:solidFill>
                  <a:schemeClr val="accent2"/>
                </a:solidFill>
                <a:effectLst/>
                <a:latin typeface="+mn-ea"/>
              </a:rPr>
              <a:t>为了提升招聘网站的服务质量和市场竞争力，本项目旨在进行一次全面的实战分析。我们将深入探讨当前招聘网站的运营模式、用户行为、技术架构以及市场趋势，以识别存在的问题和潜在的改进空间。通过数据分析、用户调研和竞品分析等方法，我们将评估不同功能模块的表现，优化用户界面设计，提高搜索引擎的准确性，增强数据安全保护措施，并探索新的商业模式和技术应用。</a:t>
            </a:r>
          </a:p>
          <a:p>
            <a:pPr algn="l"/>
            <a:r>
              <a:rPr lang="zh-CN" altLang="en-US" sz="1400" b="1" i="0" dirty="0">
                <a:solidFill>
                  <a:schemeClr val="accent2"/>
                </a:solidFill>
                <a:effectLst/>
                <a:latin typeface="+mn-ea"/>
              </a:rPr>
              <a:t>此外，项目还将关注招聘网站的社会责任和法规遵从性，确保在追求商业利益的同时，也能够维护公平、透明的招聘环境，保护用户隐私权益。通过这一系列的实战分析，我们期望为招聘网站的持续改进和发展提供有力的支持和建议。</a:t>
            </a:r>
          </a:p>
          <a:p>
            <a:br>
              <a:rPr lang="zh-CN" altLang="en-US" sz="1600" b="0" i="0" dirty="0">
                <a:effectLst/>
                <a:latin typeface="-apple-system"/>
              </a:rPr>
            </a:b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。</a:t>
            </a:r>
            <a:endParaRPr lang="zh-CN" altLang="en-US" sz="1600" dirty="0">
              <a:latin typeface="+mn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DBCA85-D741-42C4-AA9C-D9B27A4CC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01 </a:t>
            </a:r>
            <a:r>
              <a:rPr lang="zh-CN" altLang="en-US" dirty="0"/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343022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D491D56-89AE-43C2-9DEE-356F0C9C28B9}"/>
              </a:ext>
            </a:extLst>
          </p:cNvPr>
          <p:cNvSpPr txBox="1"/>
          <p:nvPr/>
        </p:nvSpPr>
        <p:spPr>
          <a:xfrm>
            <a:off x="4673600" y="2376268"/>
            <a:ext cx="3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+mj-ea"/>
                <a:ea typeface="+mj-ea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　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AA3500-FC03-4EAD-9CDB-61387BC40E4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64844" y="3389126"/>
            <a:ext cx="2662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+mn-ea"/>
                <a:cs typeface="阿里巴巴普惠体 H" panose="00020600040101010101" pitchFamily="18" charset="-122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实现技术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F3EDF5-E83E-407F-81F0-50EE14563EA1}"/>
              </a:ext>
            </a:extLst>
          </p:cNvPr>
          <p:cNvSpPr txBox="1"/>
          <p:nvPr/>
        </p:nvSpPr>
        <p:spPr>
          <a:xfrm>
            <a:off x="3826783" y="4192844"/>
            <a:ext cx="453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a typeface="思源黑体 CN Bold" panose="020B0800000000000000" pitchFamily="34" charset="-122"/>
              </a:rPr>
              <a:t>REASONS FOR PROJECT APPROVAL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3559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FD2714-3D90-4AD5-90DD-A3B626E4E9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7460" y="488579"/>
            <a:ext cx="3162300" cy="480131"/>
          </a:xfrm>
        </p:spPr>
        <p:txBody>
          <a:bodyPr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实现技术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1CBBE6-DFEF-4017-8D03-3D6B42BD67F7}"/>
              </a:ext>
            </a:extLst>
          </p:cNvPr>
          <p:cNvGrpSpPr/>
          <p:nvPr/>
        </p:nvGrpSpPr>
        <p:grpSpPr>
          <a:xfrm>
            <a:off x="493200" y="1616099"/>
            <a:ext cx="11282649" cy="3760296"/>
            <a:chOff x="493200" y="1616099"/>
            <a:chExt cx="11282649" cy="376029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F2D0BC6-ECFE-4F36-9DDB-FC624047EDE5}"/>
                </a:ext>
              </a:extLst>
            </p:cNvPr>
            <p:cNvGrpSpPr/>
            <p:nvPr/>
          </p:nvGrpSpPr>
          <p:grpSpPr>
            <a:xfrm>
              <a:off x="1187705" y="1616099"/>
              <a:ext cx="1010127" cy="1040630"/>
              <a:chOff x="1978542" y="1911234"/>
              <a:chExt cx="1010127" cy="1040630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4238675-04D2-4886-9399-3BB710A4A208}"/>
                  </a:ext>
                </a:extLst>
              </p:cNvPr>
              <p:cNvSpPr/>
              <p:nvPr/>
            </p:nvSpPr>
            <p:spPr>
              <a:xfrm rot="6865370">
                <a:off x="1963291" y="1926485"/>
                <a:ext cx="1040630" cy="1010127"/>
              </a:xfrm>
              <a:prstGeom prst="ellipse">
                <a:avLst/>
              </a:prstGeom>
              <a:noFill/>
              <a:ln w="139700">
                <a:gradFill>
                  <a:gsLst>
                    <a:gs pos="0">
                      <a:schemeClr val="accent1"/>
                    </a:gs>
                    <a:gs pos="47000">
                      <a:schemeClr val="accent3"/>
                    </a:gs>
                    <a:gs pos="93000">
                      <a:schemeClr val="accent3"/>
                    </a:gs>
                    <a:gs pos="71000">
                      <a:schemeClr val="accent1"/>
                    </a:gs>
                    <a:gs pos="23000">
                      <a:schemeClr val="accent2"/>
                    </a:gs>
                  </a:gsLst>
                  <a:lin ang="2700000" scaled="0"/>
                </a:gra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333461"/>
                          <a:gd name="connsiteY0" fmla="*/ 2166731 h 4333461"/>
                          <a:gd name="connsiteX1" fmla="*/ 2166731 w 4333461"/>
                          <a:gd name="connsiteY1" fmla="*/ 0 h 4333461"/>
                          <a:gd name="connsiteX2" fmla="*/ 4333462 w 4333461"/>
                          <a:gd name="connsiteY2" fmla="*/ 2166731 h 4333461"/>
                          <a:gd name="connsiteX3" fmla="*/ 2166731 w 4333461"/>
                          <a:gd name="connsiteY3" fmla="*/ 4333462 h 4333461"/>
                          <a:gd name="connsiteX4" fmla="*/ 0 w 4333461"/>
                          <a:gd name="connsiteY4" fmla="*/ 2166731 h 43334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33461" h="4333461" extrusionOk="0">
                            <a:moveTo>
                              <a:pt x="0" y="2166731"/>
                            </a:moveTo>
                            <a:cubicBezTo>
                              <a:pt x="-86704" y="916598"/>
                              <a:pt x="784620" y="69606"/>
                              <a:pt x="2166731" y="0"/>
                            </a:cubicBezTo>
                            <a:cubicBezTo>
                              <a:pt x="3661060" y="62668"/>
                              <a:pt x="4226219" y="973489"/>
                              <a:pt x="4333462" y="2166731"/>
                            </a:cubicBezTo>
                            <a:cubicBezTo>
                              <a:pt x="4136005" y="3556211"/>
                              <a:pt x="3322874" y="4557369"/>
                              <a:pt x="2166731" y="4333462"/>
                            </a:cubicBezTo>
                            <a:cubicBezTo>
                              <a:pt x="899259" y="4294714"/>
                              <a:pt x="69434" y="3396559"/>
                              <a:pt x="0" y="2166731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>
                  <a:ea typeface="思源黑体 CN Bold" panose="020B0800000000000000" pitchFamily="34" charset="-122"/>
                </a:endParaRPr>
              </a:p>
            </p:txBody>
          </p:sp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29762F09-65D9-4786-A0FE-942DEB59F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268571" y="2205407"/>
                <a:ext cx="452326" cy="452326"/>
              </a:xfrm>
              <a:prstGeom prst="rect">
                <a:avLst/>
              </a:prstGeom>
            </p:spPr>
          </p:pic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E20AD7C-8BE0-4271-B694-EEA4E07C15B2}"/>
                </a:ext>
              </a:extLst>
            </p:cNvPr>
            <p:cNvGrpSpPr/>
            <p:nvPr/>
          </p:nvGrpSpPr>
          <p:grpSpPr>
            <a:xfrm>
              <a:off x="4122863" y="1616099"/>
              <a:ext cx="1010127" cy="1040630"/>
              <a:chOff x="4650372" y="1911233"/>
              <a:chExt cx="1010127" cy="1040630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E49A64E9-6923-48E7-91B7-B90E1A74E670}"/>
                  </a:ext>
                </a:extLst>
              </p:cNvPr>
              <p:cNvSpPr/>
              <p:nvPr/>
            </p:nvSpPr>
            <p:spPr>
              <a:xfrm rot="6865370">
                <a:off x="4635121" y="1926484"/>
                <a:ext cx="1040630" cy="1010127"/>
              </a:xfrm>
              <a:prstGeom prst="ellipse">
                <a:avLst/>
              </a:prstGeom>
              <a:noFill/>
              <a:ln w="139700">
                <a:gradFill>
                  <a:gsLst>
                    <a:gs pos="0">
                      <a:schemeClr val="accent1"/>
                    </a:gs>
                    <a:gs pos="47000">
                      <a:schemeClr val="accent3"/>
                    </a:gs>
                    <a:gs pos="93000">
                      <a:schemeClr val="accent3"/>
                    </a:gs>
                    <a:gs pos="71000">
                      <a:schemeClr val="accent1"/>
                    </a:gs>
                    <a:gs pos="23000">
                      <a:schemeClr val="accent2"/>
                    </a:gs>
                  </a:gsLst>
                  <a:lin ang="2700000" scaled="0"/>
                </a:gra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333461"/>
                          <a:gd name="connsiteY0" fmla="*/ 2166731 h 4333461"/>
                          <a:gd name="connsiteX1" fmla="*/ 2166731 w 4333461"/>
                          <a:gd name="connsiteY1" fmla="*/ 0 h 4333461"/>
                          <a:gd name="connsiteX2" fmla="*/ 4333462 w 4333461"/>
                          <a:gd name="connsiteY2" fmla="*/ 2166731 h 4333461"/>
                          <a:gd name="connsiteX3" fmla="*/ 2166731 w 4333461"/>
                          <a:gd name="connsiteY3" fmla="*/ 4333462 h 4333461"/>
                          <a:gd name="connsiteX4" fmla="*/ 0 w 4333461"/>
                          <a:gd name="connsiteY4" fmla="*/ 2166731 h 43334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33461" h="4333461" extrusionOk="0">
                            <a:moveTo>
                              <a:pt x="0" y="2166731"/>
                            </a:moveTo>
                            <a:cubicBezTo>
                              <a:pt x="-86704" y="916598"/>
                              <a:pt x="784620" y="69606"/>
                              <a:pt x="2166731" y="0"/>
                            </a:cubicBezTo>
                            <a:cubicBezTo>
                              <a:pt x="3661060" y="62668"/>
                              <a:pt x="4226219" y="973489"/>
                              <a:pt x="4333462" y="2166731"/>
                            </a:cubicBezTo>
                            <a:cubicBezTo>
                              <a:pt x="4136005" y="3556211"/>
                              <a:pt x="3322874" y="4557369"/>
                              <a:pt x="2166731" y="4333462"/>
                            </a:cubicBezTo>
                            <a:cubicBezTo>
                              <a:pt x="899259" y="4294714"/>
                              <a:pt x="69434" y="3396559"/>
                              <a:pt x="0" y="2166731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>
                  <a:ea typeface="思源黑体 CN Bold" panose="020B0800000000000000" pitchFamily="34" charset="-122"/>
                </a:endParaRPr>
              </a:p>
            </p:txBody>
          </p:sp>
          <p:pic>
            <p:nvPicPr>
              <p:cNvPr id="8" name="图形 7">
                <a:extLst>
                  <a:ext uri="{FF2B5EF4-FFF2-40B4-BE49-F238E27FC236}">
                    <a16:creationId xmlns:a16="http://schemas.microsoft.com/office/drawing/2014/main" id="{D7DE4C82-8B99-458C-81ED-968B1C6ED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29273" y="2205383"/>
                <a:ext cx="452327" cy="452327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FEB40B0-AC44-40AF-88A2-068DAC6E75D9}"/>
                </a:ext>
              </a:extLst>
            </p:cNvPr>
            <p:cNvGrpSpPr/>
            <p:nvPr/>
          </p:nvGrpSpPr>
          <p:grpSpPr>
            <a:xfrm>
              <a:off x="7091477" y="1616099"/>
              <a:ext cx="1010127" cy="1040630"/>
              <a:chOff x="7322202" y="1911234"/>
              <a:chExt cx="1010127" cy="1040630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EAEB1615-AF62-4FE6-8CF3-D0E04759298B}"/>
                  </a:ext>
                </a:extLst>
              </p:cNvPr>
              <p:cNvSpPr/>
              <p:nvPr/>
            </p:nvSpPr>
            <p:spPr>
              <a:xfrm rot="6865370">
                <a:off x="7306951" y="1926485"/>
                <a:ext cx="1040630" cy="1010127"/>
              </a:xfrm>
              <a:prstGeom prst="ellipse">
                <a:avLst/>
              </a:prstGeom>
              <a:noFill/>
              <a:ln w="139700">
                <a:gradFill>
                  <a:gsLst>
                    <a:gs pos="0">
                      <a:schemeClr val="accent1"/>
                    </a:gs>
                    <a:gs pos="47000">
                      <a:schemeClr val="accent3"/>
                    </a:gs>
                    <a:gs pos="93000">
                      <a:schemeClr val="accent3"/>
                    </a:gs>
                    <a:gs pos="71000">
                      <a:schemeClr val="accent1"/>
                    </a:gs>
                    <a:gs pos="23000">
                      <a:schemeClr val="accent2"/>
                    </a:gs>
                  </a:gsLst>
                  <a:lin ang="2700000" scaled="0"/>
                </a:gra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333461"/>
                          <a:gd name="connsiteY0" fmla="*/ 2166731 h 4333461"/>
                          <a:gd name="connsiteX1" fmla="*/ 2166731 w 4333461"/>
                          <a:gd name="connsiteY1" fmla="*/ 0 h 4333461"/>
                          <a:gd name="connsiteX2" fmla="*/ 4333462 w 4333461"/>
                          <a:gd name="connsiteY2" fmla="*/ 2166731 h 4333461"/>
                          <a:gd name="connsiteX3" fmla="*/ 2166731 w 4333461"/>
                          <a:gd name="connsiteY3" fmla="*/ 4333462 h 4333461"/>
                          <a:gd name="connsiteX4" fmla="*/ 0 w 4333461"/>
                          <a:gd name="connsiteY4" fmla="*/ 2166731 h 43334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33461" h="4333461" extrusionOk="0">
                            <a:moveTo>
                              <a:pt x="0" y="2166731"/>
                            </a:moveTo>
                            <a:cubicBezTo>
                              <a:pt x="-86704" y="916598"/>
                              <a:pt x="784620" y="69606"/>
                              <a:pt x="2166731" y="0"/>
                            </a:cubicBezTo>
                            <a:cubicBezTo>
                              <a:pt x="3661060" y="62668"/>
                              <a:pt x="4226219" y="973489"/>
                              <a:pt x="4333462" y="2166731"/>
                            </a:cubicBezTo>
                            <a:cubicBezTo>
                              <a:pt x="4136005" y="3556211"/>
                              <a:pt x="3322874" y="4557369"/>
                              <a:pt x="2166731" y="4333462"/>
                            </a:cubicBezTo>
                            <a:cubicBezTo>
                              <a:pt x="899259" y="4294714"/>
                              <a:pt x="69434" y="3396559"/>
                              <a:pt x="0" y="2166731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>
                  <a:ea typeface="思源黑体 CN Bold" panose="020B0800000000000000" pitchFamily="34" charset="-122"/>
                </a:endParaRPr>
              </a:p>
            </p:txBody>
          </p:sp>
          <p:pic>
            <p:nvPicPr>
              <p:cNvPr id="9" name="图形 8">
                <a:extLst>
                  <a:ext uri="{FF2B5EF4-FFF2-40B4-BE49-F238E27FC236}">
                    <a16:creationId xmlns:a16="http://schemas.microsoft.com/office/drawing/2014/main" id="{BE05E7D4-3B94-4EF9-BFD3-33B47C419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01102" y="2205382"/>
                <a:ext cx="452327" cy="452327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4F63522-F8AF-4F2B-96F7-39F09742A27A}"/>
                </a:ext>
              </a:extLst>
            </p:cNvPr>
            <p:cNvGrpSpPr/>
            <p:nvPr/>
          </p:nvGrpSpPr>
          <p:grpSpPr>
            <a:xfrm>
              <a:off x="10060090" y="1616099"/>
              <a:ext cx="1010127" cy="1040630"/>
              <a:chOff x="9994032" y="1911235"/>
              <a:chExt cx="1010127" cy="104063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1FC96F07-FC97-4026-BD76-77E5107AFD97}"/>
                  </a:ext>
                </a:extLst>
              </p:cNvPr>
              <p:cNvSpPr/>
              <p:nvPr/>
            </p:nvSpPr>
            <p:spPr>
              <a:xfrm rot="6865370">
                <a:off x="9978781" y="1926486"/>
                <a:ext cx="1040630" cy="1010127"/>
              </a:xfrm>
              <a:prstGeom prst="ellipse">
                <a:avLst/>
              </a:prstGeom>
              <a:noFill/>
              <a:ln w="139700">
                <a:gradFill>
                  <a:gsLst>
                    <a:gs pos="0">
                      <a:schemeClr val="accent1"/>
                    </a:gs>
                    <a:gs pos="47000">
                      <a:schemeClr val="accent3"/>
                    </a:gs>
                    <a:gs pos="93000">
                      <a:schemeClr val="accent3"/>
                    </a:gs>
                    <a:gs pos="71000">
                      <a:schemeClr val="accent1"/>
                    </a:gs>
                    <a:gs pos="23000">
                      <a:schemeClr val="accent2"/>
                    </a:gs>
                  </a:gsLst>
                  <a:lin ang="2700000" scaled="0"/>
                </a:gra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333461"/>
                          <a:gd name="connsiteY0" fmla="*/ 2166731 h 4333461"/>
                          <a:gd name="connsiteX1" fmla="*/ 2166731 w 4333461"/>
                          <a:gd name="connsiteY1" fmla="*/ 0 h 4333461"/>
                          <a:gd name="connsiteX2" fmla="*/ 4333462 w 4333461"/>
                          <a:gd name="connsiteY2" fmla="*/ 2166731 h 4333461"/>
                          <a:gd name="connsiteX3" fmla="*/ 2166731 w 4333461"/>
                          <a:gd name="connsiteY3" fmla="*/ 4333462 h 4333461"/>
                          <a:gd name="connsiteX4" fmla="*/ 0 w 4333461"/>
                          <a:gd name="connsiteY4" fmla="*/ 2166731 h 43334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33461" h="4333461" extrusionOk="0">
                            <a:moveTo>
                              <a:pt x="0" y="2166731"/>
                            </a:moveTo>
                            <a:cubicBezTo>
                              <a:pt x="-86704" y="916598"/>
                              <a:pt x="784620" y="69606"/>
                              <a:pt x="2166731" y="0"/>
                            </a:cubicBezTo>
                            <a:cubicBezTo>
                              <a:pt x="3661060" y="62668"/>
                              <a:pt x="4226219" y="973489"/>
                              <a:pt x="4333462" y="2166731"/>
                            </a:cubicBezTo>
                            <a:cubicBezTo>
                              <a:pt x="4136005" y="3556211"/>
                              <a:pt x="3322874" y="4557369"/>
                              <a:pt x="2166731" y="4333462"/>
                            </a:cubicBezTo>
                            <a:cubicBezTo>
                              <a:pt x="899259" y="4294714"/>
                              <a:pt x="69434" y="3396559"/>
                              <a:pt x="0" y="2166731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>
                  <a:ea typeface="思源黑体 CN Bold" panose="020B0800000000000000" pitchFamily="34" charset="-122"/>
                </a:endParaRPr>
              </a:p>
            </p:txBody>
          </p:sp>
          <p:pic>
            <p:nvPicPr>
              <p:cNvPr id="10" name="图形 9">
                <a:extLst>
                  <a:ext uri="{FF2B5EF4-FFF2-40B4-BE49-F238E27FC236}">
                    <a16:creationId xmlns:a16="http://schemas.microsoft.com/office/drawing/2014/main" id="{07CBF558-370C-4082-873E-C85E42BD3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272933" y="2205382"/>
                <a:ext cx="452326" cy="452326"/>
              </a:xfrm>
              <a:prstGeom prst="rect">
                <a:avLst/>
              </a:prstGeom>
            </p:spPr>
          </p:pic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2711F5-0F98-4C38-858F-C01828F7F466}"/>
                </a:ext>
              </a:extLst>
            </p:cNvPr>
            <p:cNvSpPr txBox="1"/>
            <p:nvPr/>
          </p:nvSpPr>
          <p:spPr>
            <a:xfrm>
              <a:off x="706694" y="2942338"/>
              <a:ext cx="1905237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gradFill>
                    <a:gsLst>
                      <a:gs pos="6000">
                        <a:schemeClr val="accent1"/>
                      </a:gs>
                      <a:gs pos="100000">
                        <a:srgbClr val="F9F8EB"/>
                      </a:gs>
                    </a:gsLst>
                    <a:lin ang="162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H" panose="00020600040101010101" pitchFamily="18" charset="-122"/>
                </a:rPr>
                <a:t>编程语言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E3CEB0D-554A-4FB0-889F-AE18CECB41D9}"/>
                </a:ext>
              </a:extLst>
            </p:cNvPr>
            <p:cNvSpPr txBox="1"/>
            <p:nvPr/>
          </p:nvSpPr>
          <p:spPr>
            <a:xfrm>
              <a:off x="3675308" y="2942338"/>
              <a:ext cx="1905237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gradFill>
                    <a:gsLst>
                      <a:gs pos="6000">
                        <a:schemeClr val="accent1"/>
                      </a:gs>
                      <a:gs pos="100000">
                        <a:srgbClr val="F9F8EB"/>
                      </a:gs>
                    </a:gsLst>
                    <a:lin ang="162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H" panose="00020600040101010101" pitchFamily="18" charset="-122"/>
                </a:rPr>
                <a:t>爬虫工具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7BF83B6-72E5-4B9D-A353-9578E29C3B16}"/>
                </a:ext>
              </a:extLst>
            </p:cNvPr>
            <p:cNvSpPr txBox="1"/>
            <p:nvPr/>
          </p:nvSpPr>
          <p:spPr>
            <a:xfrm>
              <a:off x="6643921" y="2818992"/>
              <a:ext cx="1905237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gradFill>
                    <a:gsLst>
                      <a:gs pos="6000">
                        <a:schemeClr val="accent1"/>
                      </a:gs>
                      <a:gs pos="100000">
                        <a:srgbClr val="F9F8EB"/>
                      </a:gs>
                    </a:gsLst>
                    <a:lin ang="162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H" panose="00020600040101010101" pitchFamily="18" charset="-122"/>
                </a:rPr>
                <a:t>数据分析工具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B186F59-EEDA-40BC-BDBA-FC242BDEB623}"/>
                </a:ext>
              </a:extLst>
            </p:cNvPr>
            <p:cNvSpPr txBox="1"/>
            <p:nvPr/>
          </p:nvSpPr>
          <p:spPr>
            <a:xfrm>
              <a:off x="9579079" y="2818989"/>
              <a:ext cx="1905237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gradFill>
                    <a:gsLst>
                      <a:gs pos="6000">
                        <a:schemeClr val="accent1"/>
                      </a:gs>
                      <a:gs pos="100000">
                        <a:srgbClr val="F9F8EB"/>
                      </a:gs>
                    </a:gsLst>
                    <a:lin ang="162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阿里巴巴普惠体 H" panose="00020600040101010101" pitchFamily="18" charset="-122"/>
                </a:rPr>
                <a:t>数据可视化工具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5958461-162E-4600-B6E9-B6345FCD282F}"/>
                </a:ext>
              </a:extLst>
            </p:cNvPr>
            <p:cNvSpPr txBox="1"/>
            <p:nvPr/>
          </p:nvSpPr>
          <p:spPr>
            <a:xfrm>
              <a:off x="9354456" y="3518642"/>
              <a:ext cx="2421393" cy="129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lnSpc>
                  <a:spcPct val="150000"/>
                </a:lnSpc>
                <a:tabLst>
                  <a:tab pos="457200" algn="l"/>
                </a:tabLst>
              </a:pP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Matplotlib</a:t>
              </a:r>
              <a:r>
                <a:rPr lang="zh-CN" altLang="zh-CN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 、 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Django </a:t>
              </a:r>
              <a:r>
                <a:rPr lang="en-US" altLang="zh-CN" sz="1800" kern="100" dirty="0" err="1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Echarts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等用于数据可视化。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12526D-1AA5-4F1B-9DAA-42EF59E7E6CD}"/>
                </a:ext>
              </a:extLst>
            </p:cNvPr>
            <p:cNvSpPr txBox="1"/>
            <p:nvPr/>
          </p:nvSpPr>
          <p:spPr>
            <a:xfrm>
              <a:off x="6385843" y="3518642"/>
              <a:ext cx="2421393" cy="129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lnSpc>
                  <a:spcPct val="150000"/>
                </a:lnSpc>
                <a:tabLst>
                  <a:tab pos="457200" algn="l"/>
                </a:tabLst>
              </a:pPr>
              <a:r>
                <a:rPr lang="en-US" altLang="zh-CN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Pandas</a:t>
              </a:r>
              <a:r>
                <a:rPr lang="zh-CN" altLang="zh-CN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、</a:t>
              </a:r>
              <a:r>
                <a:rPr lang="en-US" altLang="zh-CN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NumPy</a:t>
              </a:r>
              <a:r>
                <a:rPr lang="zh-CN" altLang="zh-CN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、</a:t>
              </a:r>
              <a:r>
                <a:rPr lang="en-US" altLang="zh-CN" kern="100" dirty="0" err="1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jiaba</a:t>
              </a:r>
              <a:r>
                <a:rPr lang="zh-CN" altLang="zh-CN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kern="100" dirty="0" err="1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pychark</a:t>
              </a:r>
              <a:r>
                <a:rPr lang="zh-CN" altLang="zh-CN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等用于数据处理和分析。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C8A542-47BD-4683-BE32-E1BC549850CA}"/>
                </a:ext>
              </a:extLst>
            </p:cNvPr>
            <p:cNvSpPr txBox="1"/>
            <p:nvPr/>
          </p:nvSpPr>
          <p:spPr>
            <a:xfrm>
              <a:off x="3384765" y="3518642"/>
              <a:ext cx="2421393" cy="1139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00" kern="100" dirty="0" err="1">
                  <a:solidFill>
                    <a:schemeClr val="bg1"/>
                  </a:solidFill>
                  <a:effectLst/>
                  <a:latin typeface="+mn-ea"/>
                </a:rPr>
                <a:t>BeautifulSoup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、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+mn-ea"/>
                </a:rPr>
                <a:t>Scrapy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等用于网页解析和数据抓取。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64D8C39-CC16-4835-A833-A3A22E59C615}"/>
                </a:ext>
              </a:extLst>
            </p:cNvPr>
            <p:cNvSpPr txBox="1"/>
            <p:nvPr/>
          </p:nvSpPr>
          <p:spPr>
            <a:xfrm>
              <a:off x="493200" y="3518642"/>
              <a:ext cx="2421393" cy="1857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+mn-ea"/>
                </a:rPr>
                <a:t>Python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是常用的编程语言，因为它具有丰富的数据处理和分析库（如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+mn-ea"/>
                </a:rPr>
                <a:t>Pandas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、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+mn-ea"/>
                </a:rPr>
                <a:t>NumPy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rPr>
                <a:t>等）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60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D491D56-89AE-43C2-9DEE-356F0C9C28B9}"/>
              </a:ext>
            </a:extLst>
          </p:cNvPr>
          <p:cNvSpPr txBox="1"/>
          <p:nvPr/>
        </p:nvSpPr>
        <p:spPr>
          <a:xfrm>
            <a:off x="4673600" y="2376268"/>
            <a:ext cx="3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4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</a:t>
            </a:r>
            <a:r>
              <a:rPr lang="zh-CN" altLang="en-US" sz="4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　</a:t>
            </a:r>
            <a:r>
              <a:rPr lang="en-US" altLang="zh-CN" sz="4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40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AA3500-FC03-4EAD-9CDB-61387BC40E4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64844" y="3437917"/>
            <a:ext cx="2662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gradFill flip="none" rotWithShape="1">
                  <a:gsLst>
                    <a:gs pos="32000">
                      <a:srgbClr val="E7E3B5"/>
                    </a:gs>
                    <a:gs pos="100000">
                      <a:srgbClr val="F9F8EB"/>
                    </a:gs>
                  </a:gsLst>
                  <a:lin ang="162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zh-CN" altLang="en-US" sz="4400" b="1" dirty="0">
                <a:gradFill>
                  <a:gsLst>
                    <a:gs pos="6000">
                      <a:schemeClr val="accent1"/>
                    </a:gs>
                    <a:gs pos="100000">
                      <a:srgbClr val="F9F8EB"/>
                    </a:gs>
                  </a:gsLst>
                  <a:lin ang="162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23B2AC-B057-421B-9FF8-C5BDC018BCE3}"/>
              </a:ext>
            </a:extLst>
          </p:cNvPr>
          <p:cNvSpPr txBox="1"/>
          <p:nvPr/>
        </p:nvSpPr>
        <p:spPr>
          <a:xfrm>
            <a:off x="3826783" y="4192844"/>
            <a:ext cx="453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a typeface="思源黑体 CN Bold" panose="020B0800000000000000" pitchFamily="34" charset="-122"/>
              </a:rPr>
              <a:t>PROJECT CONTENT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75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994F445-BFD5-7D15-AC73-A93315059EF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6376" y="1556885"/>
            <a:ext cx="3899393" cy="799683"/>
            <a:chOff x="5465490" y="531717"/>
            <a:chExt cx="1988838" cy="407862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FF6801AB-DD67-DF61-7C9C-E767A80B3FD7}"/>
                </a:ext>
              </a:extLst>
            </p:cNvPr>
            <p:cNvSpPr/>
            <p:nvPr/>
          </p:nvSpPr>
          <p:spPr>
            <a:xfrm>
              <a:off x="5465490" y="645931"/>
              <a:ext cx="1988737" cy="188370"/>
            </a:xfrm>
            <a:custGeom>
              <a:avLst/>
              <a:gdLst>
                <a:gd name="connsiteX0" fmla="*/ 110597 w 1988837"/>
                <a:gd name="connsiteY0" fmla="*/ 0 h 418597"/>
                <a:gd name="connsiteX1" fmla="*/ 1988837 w 1988837"/>
                <a:gd name="connsiteY1" fmla="*/ 0 h 418597"/>
                <a:gd name="connsiteX2" fmla="*/ 1988837 w 1988837"/>
                <a:gd name="connsiteY2" fmla="*/ 313925 h 418597"/>
                <a:gd name="connsiteX3" fmla="*/ 1878080 w 1988837"/>
                <a:gd name="connsiteY3" fmla="*/ 418597 h 418597"/>
                <a:gd name="connsiteX4" fmla="*/ 1515494 w 1988837"/>
                <a:gd name="connsiteY4" fmla="*/ 418597 h 418597"/>
                <a:gd name="connsiteX5" fmla="*/ 1479631 w 1988837"/>
                <a:gd name="connsiteY5" fmla="*/ 381213 h 418597"/>
                <a:gd name="connsiteX6" fmla="*/ 0 w 1988837"/>
                <a:gd name="connsiteY6" fmla="*/ 381213 h 418597"/>
                <a:gd name="connsiteX7" fmla="*/ 0 w 1988837"/>
                <a:gd name="connsiteY7" fmla="*/ 106852 h 4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837" h="418597">
                  <a:moveTo>
                    <a:pt x="110597" y="0"/>
                  </a:moveTo>
                  <a:lnTo>
                    <a:pt x="1988837" y="0"/>
                  </a:lnTo>
                  <a:lnTo>
                    <a:pt x="1988837" y="313925"/>
                  </a:lnTo>
                  <a:lnTo>
                    <a:pt x="1878080" y="418597"/>
                  </a:lnTo>
                  <a:lnTo>
                    <a:pt x="1515494" y="418597"/>
                  </a:lnTo>
                  <a:lnTo>
                    <a:pt x="1479631" y="381213"/>
                  </a:lnTo>
                  <a:lnTo>
                    <a:pt x="0" y="381213"/>
                  </a:lnTo>
                  <a:lnTo>
                    <a:pt x="0" y="106852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  <a:effectLst>
              <a:outerShdw blurRad="177800" dist="152400" dir="5400000" algn="ctr" rotWithShape="0">
                <a:srgbClr val="184684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defTabSz="456565"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1.	</a:t>
              </a:r>
              <a:r>
                <a:rPr lang="zh-CN" altLang="en-US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爬取招聘网站大数据职位信息。</a:t>
              </a:r>
              <a:endParaRPr lang="zh-CN" altLang="en-US" sz="360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" name="矩形: 剪去对角 3">
              <a:extLst>
                <a:ext uri="{FF2B5EF4-FFF2-40B4-BE49-F238E27FC236}">
                  <a16:creationId xmlns:a16="http://schemas.microsoft.com/office/drawing/2014/main" id="{0D31D411-3FD1-F668-DF27-CD192B9C54C8}"/>
                </a:ext>
              </a:extLst>
            </p:cNvPr>
            <p:cNvSpPr/>
            <p:nvPr/>
          </p:nvSpPr>
          <p:spPr>
            <a:xfrm flipV="1">
              <a:off x="5465491" y="531717"/>
              <a:ext cx="1988837" cy="407862"/>
            </a:xfrm>
            <a:prstGeom prst="snip2DiagRect">
              <a:avLst>
                <a:gd name="adj1" fmla="val 0"/>
                <a:gd name="adj2" fmla="val 24858"/>
              </a:avLst>
            </a:prstGeom>
            <a:noFill/>
            <a:ln w="9525" cap="flat" cmpd="sng" algn="ctr">
              <a:gradFill flip="none" rotWithShape="1">
                <a:gsLst>
                  <a:gs pos="100000">
                    <a:schemeClr val="accent1"/>
                  </a:gs>
                  <a:gs pos="0">
                    <a:schemeClr val="accent1"/>
                  </a:gs>
                  <a:gs pos="69000">
                    <a:schemeClr val="accent2"/>
                  </a:gs>
                  <a:gs pos="31000">
                    <a:schemeClr val="accent2">
                      <a:alpha val="26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kern="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F19404A-414C-2703-735A-7BFA426A73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6576" y="2782576"/>
            <a:ext cx="3899393" cy="799683"/>
            <a:chOff x="5465490" y="531717"/>
            <a:chExt cx="1988838" cy="407862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37D0B26-B5D5-0711-C698-932DA7B0E2DC}"/>
                </a:ext>
              </a:extLst>
            </p:cNvPr>
            <p:cNvSpPr/>
            <p:nvPr/>
          </p:nvSpPr>
          <p:spPr>
            <a:xfrm>
              <a:off x="5465490" y="575293"/>
              <a:ext cx="1988737" cy="329648"/>
            </a:xfrm>
            <a:custGeom>
              <a:avLst/>
              <a:gdLst>
                <a:gd name="connsiteX0" fmla="*/ 110597 w 1988837"/>
                <a:gd name="connsiteY0" fmla="*/ 0 h 418597"/>
                <a:gd name="connsiteX1" fmla="*/ 1988837 w 1988837"/>
                <a:gd name="connsiteY1" fmla="*/ 0 h 418597"/>
                <a:gd name="connsiteX2" fmla="*/ 1988837 w 1988837"/>
                <a:gd name="connsiteY2" fmla="*/ 313925 h 418597"/>
                <a:gd name="connsiteX3" fmla="*/ 1878080 w 1988837"/>
                <a:gd name="connsiteY3" fmla="*/ 418597 h 418597"/>
                <a:gd name="connsiteX4" fmla="*/ 1515494 w 1988837"/>
                <a:gd name="connsiteY4" fmla="*/ 418597 h 418597"/>
                <a:gd name="connsiteX5" fmla="*/ 1479631 w 1988837"/>
                <a:gd name="connsiteY5" fmla="*/ 381213 h 418597"/>
                <a:gd name="connsiteX6" fmla="*/ 0 w 1988837"/>
                <a:gd name="connsiteY6" fmla="*/ 381213 h 418597"/>
                <a:gd name="connsiteX7" fmla="*/ 0 w 1988837"/>
                <a:gd name="connsiteY7" fmla="*/ 106852 h 4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837" h="418597">
                  <a:moveTo>
                    <a:pt x="110597" y="0"/>
                  </a:moveTo>
                  <a:lnTo>
                    <a:pt x="1988837" y="0"/>
                  </a:lnTo>
                  <a:lnTo>
                    <a:pt x="1988837" y="313925"/>
                  </a:lnTo>
                  <a:lnTo>
                    <a:pt x="1878080" y="418597"/>
                  </a:lnTo>
                  <a:lnTo>
                    <a:pt x="1515494" y="418597"/>
                  </a:lnTo>
                  <a:lnTo>
                    <a:pt x="1479631" y="381213"/>
                  </a:lnTo>
                  <a:lnTo>
                    <a:pt x="0" y="381213"/>
                  </a:lnTo>
                  <a:lnTo>
                    <a:pt x="0" y="106852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  <a:effectLst>
              <a:outerShdw blurRad="177800" dist="152400" dir="5400000" algn="ctr" rotWithShape="0">
                <a:srgbClr val="184684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defTabSz="456565">
                <a:defRPr/>
              </a:pPr>
              <a:r>
                <a:rPr lang="en-US" altLang="zh-CN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3.	</a:t>
              </a:r>
              <a:r>
                <a:rPr lang="zh-CN" altLang="en-US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使用</a:t>
              </a:r>
              <a:r>
                <a:rPr lang="en-US" altLang="zh-CN" sz="1800" b="1" kern="100" dirty="0" err="1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PySpark</a:t>
              </a:r>
              <a:r>
                <a:rPr lang="zh-CN" altLang="en-US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对职位数据进行分析。</a:t>
              </a:r>
              <a:endParaRPr lang="zh-CN" altLang="en-US" sz="3600" dirty="0">
                <a:solidFill>
                  <a:prstClr val="white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" name="矩形: 剪去对角 6">
              <a:extLst>
                <a:ext uri="{FF2B5EF4-FFF2-40B4-BE49-F238E27FC236}">
                  <a16:creationId xmlns:a16="http://schemas.microsoft.com/office/drawing/2014/main" id="{349619CA-4A67-3237-E49A-EF208B3ECFE4}"/>
                </a:ext>
              </a:extLst>
            </p:cNvPr>
            <p:cNvSpPr/>
            <p:nvPr/>
          </p:nvSpPr>
          <p:spPr>
            <a:xfrm flipV="1">
              <a:off x="5465491" y="531717"/>
              <a:ext cx="1988837" cy="407862"/>
            </a:xfrm>
            <a:prstGeom prst="snip2DiagRect">
              <a:avLst>
                <a:gd name="adj1" fmla="val 0"/>
                <a:gd name="adj2" fmla="val 24858"/>
              </a:avLst>
            </a:prstGeom>
            <a:noFill/>
            <a:ln w="9525" cap="flat" cmpd="sng" algn="ctr">
              <a:gradFill flip="none" rotWithShape="1">
                <a:gsLst>
                  <a:gs pos="100000">
                    <a:schemeClr val="accent1"/>
                  </a:gs>
                  <a:gs pos="0">
                    <a:schemeClr val="accent1"/>
                  </a:gs>
                  <a:gs pos="69000">
                    <a:schemeClr val="accent2"/>
                  </a:gs>
                  <a:gs pos="31000">
                    <a:schemeClr val="accent2">
                      <a:alpha val="26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kern="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78B4CE3-8264-E049-6667-4C3C0BD6543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82988" y="2731961"/>
            <a:ext cx="3899393" cy="799683"/>
            <a:chOff x="5465490" y="531717"/>
            <a:chExt cx="1988838" cy="407862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E17D5EE-426F-9884-7E4B-92511D1273F2}"/>
                </a:ext>
              </a:extLst>
            </p:cNvPr>
            <p:cNvSpPr/>
            <p:nvPr/>
          </p:nvSpPr>
          <p:spPr>
            <a:xfrm>
              <a:off x="5465490" y="645931"/>
              <a:ext cx="1988737" cy="188370"/>
            </a:xfrm>
            <a:custGeom>
              <a:avLst/>
              <a:gdLst>
                <a:gd name="connsiteX0" fmla="*/ 110597 w 1988837"/>
                <a:gd name="connsiteY0" fmla="*/ 0 h 418597"/>
                <a:gd name="connsiteX1" fmla="*/ 1988837 w 1988837"/>
                <a:gd name="connsiteY1" fmla="*/ 0 h 418597"/>
                <a:gd name="connsiteX2" fmla="*/ 1988837 w 1988837"/>
                <a:gd name="connsiteY2" fmla="*/ 313925 h 418597"/>
                <a:gd name="connsiteX3" fmla="*/ 1878080 w 1988837"/>
                <a:gd name="connsiteY3" fmla="*/ 418597 h 418597"/>
                <a:gd name="connsiteX4" fmla="*/ 1515494 w 1988837"/>
                <a:gd name="connsiteY4" fmla="*/ 418597 h 418597"/>
                <a:gd name="connsiteX5" fmla="*/ 1479631 w 1988837"/>
                <a:gd name="connsiteY5" fmla="*/ 381213 h 418597"/>
                <a:gd name="connsiteX6" fmla="*/ 0 w 1988837"/>
                <a:gd name="connsiteY6" fmla="*/ 381213 h 418597"/>
                <a:gd name="connsiteX7" fmla="*/ 0 w 1988837"/>
                <a:gd name="connsiteY7" fmla="*/ 106852 h 4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837" h="418597">
                  <a:moveTo>
                    <a:pt x="110597" y="0"/>
                  </a:moveTo>
                  <a:lnTo>
                    <a:pt x="1988837" y="0"/>
                  </a:lnTo>
                  <a:lnTo>
                    <a:pt x="1988837" y="313925"/>
                  </a:lnTo>
                  <a:lnTo>
                    <a:pt x="1878080" y="418597"/>
                  </a:lnTo>
                  <a:lnTo>
                    <a:pt x="1515494" y="418597"/>
                  </a:lnTo>
                  <a:lnTo>
                    <a:pt x="1479631" y="381213"/>
                  </a:lnTo>
                  <a:lnTo>
                    <a:pt x="0" y="381213"/>
                  </a:lnTo>
                  <a:lnTo>
                    <a:pt x="0" y="106852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  <a:effectLst>
              <a:outerShdw blurRad="177800" dist="152400" dir="5400000" algn="ctr" rotWithShape="0">
                <a:srgbClr val="184684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defTabSz="456565">
                <a:defRPr/>
              </a:pPr>
              <a:r>
                <a:rPr lang="en-US" altLang="zh-CN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4.	</a:t>
              </a:r>
              <a:r>
                <a:rPr lang="zh-CN" altLang="en-US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对招聘职位信息进行探索分析。</a:t>
              </a:r>
              <a:endParaRPr lang="zh-CN" altLang="en-US" sz="3600" dirty="0">
                <a:solidFill>
                  <a:prstClr val="white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1" name="矩形: 剪去对角 10">
              <a:extLst>
                <a:ext uri="{FF2B5EF4-FFF2-40B4-BE49-F238E27FC236}">
                  <a16:creationId xmlns:a16="http://schemas.microsoft.com/office/drawing/2014/main" id="{2D7BADEB-64AC-CAAE-CBA0-C830A0DC0074}"/>
                </a:ext>
              </a:extLst>
            </p:cNvPr>
            <p:cNvSpPr/>
            <p:nvPr/>
          </p:nvSpPr>
          <p:spPr>
            <a:xfrm flipV="1">
              <a:off x="5465491" y="531717"/>
              <a:ext cx="1988837" cy="407862"/>
            </a:xfrm>
            <a:prstGeom prst="snip2DiagRect">
              <a:avLst>
                <a:gd name="adj1" fmla="val 0"/>
                <a:gd name="adj2" fmla="val 24858"/>
              </a:avLst>
            </a:prstGeom>
            <a:noFill/>
            <a:ln w="9525" cap="flat" cmpd="sng" algn="ctr">
              <a:gradFill flip="none" rotWithShape="1">
                <a:gsLst>
                  <a:gs pos="100000">
                    <a:schemeClr val="accent1"/>
                  </a:gs>
                  <a:gs pos="0">
                    <a:schemeClr val="accent1"/>
                  </a:gs>
                  <a:gs pos="69000">
                    <a:schemeClr val="accent2"/>
                  </a:gs>
                  <a:gs pos="31000">
                    <a:schemeClr val="accent2">
                      <a:alpha val="26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kern="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777A31C-D398-BB9A-8D51-4F17E79D1F0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6576" y="4085774"/>
            <a:ext cx="3899393" cy="799684"/>
            <a:chOff x="5465490" y="531717"/>
            <a:chExt cx="1988838" cy="407862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061D4BC2-19C6-3C27-7D25-8554CA9BE71C}"/>
                </a:ext>
              </a:extLst>
            </p:cNvPr>
            <p:cNvSpPr/>
            <p:nvPr/>
          </p:nvSpPr>
          <p:spPr>
            <a:xfrm>
              <a:off x="5465490" y="575292"/>
              <a:ext cx="1988737" cy="329647"/>
            </a:xfrm>
            <a:custGeom>
              <a:avLst/>
              <a:gdLst>
                <a:gd name="connsiteX0" fmla="*/ 110597 w 1988837"/>
                <a:gd name="connsiteY0" fmla="*/ 0 h 418597"/>
                <a:gd name="connsiteX1" fmla="*/ 1988837 w 1988837"/>
                <a:gd name="connsiteY1" fmla="*/ 0 h 418597"/>
                <a:gd name="connsiteX2" fmla="*/ 1988837 w 1988837"/>
                <a:gd name="connsiteY2" fmla="*/ 313925 h 418597"/>
                <a:gd name="connsiteX3" fmla="*/ 1878080 w 1988837"/>
                <a:gd name="connsiteY3" fmla="*/ 418597 h 418597"/>
                <a:gd name="connsiteX4" fmla="*/ 1515494 w 1988837"/>
                <a:gd name="connsiteY4" fmla="*/ 418597 h 418597"/>
                <a:gd name="connsiteX5" fmla="*/ 1479631 w 1988837"/>
                <a:gd name="connsiteY5" fmla="*/ 381213 h 418597"/>
                <a:gd name="connsiteX6" fmla="*/ 0 w 1988837"/>
                <a:gd name="connsiteY6" fmla="*/ 381213 h 418597"/>
                <a:gd name="connsiteX7" fmla="*/ 0 w 1988837"/>
                <a:gd name="connsiteY7" fmla="*/ 106852 h 4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837" h="418597">
                  <a:moveTo>
                    <a:pt x="110597" y="0"/>
                  </a:moveTo>
                  <a:lnTo>
                    <a:pt x="1988837" y="0"/>
                  </a:lnTo>
                  <a:lnTo>
                    <a:pt x="1988837" y="313925"/>
                  </a:lnTo>
                  <a:lnTo>
                    <a:pt x="1878080" y="418597"/>
                  </a:lnTo>
                  <a:lnTo>
                    <a:pt x="1515494" y="418597"/>
                  </a:lnTo>
                  <a:lnTo>
                    <a:pt x="1479631" y="381213"/>
                  </a:lnTo>
                  <a:lnTo>
                    <a:pt x="0" y="381213"/>
                  </a:lnTo>
                  <a:lnTo>
                    <a:pt x="0" y="106852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  <a:effectLst>
              <a:outerShdw blurRad="177800" dist="152400" dir="5400000" algn="ctr" rotWithShape="0">
                <a:srgbClr val="184684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defTabSz="456565">
                <a:defRPr/>
              </a:pPr>
              <a:r>
                <a:rPr lang="en-US" altLang="zh-CN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5.	</a:t>
              </a:r>
              <a:r>
                <a:rPr lang="zh-CN" altLang="en-US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使用结巴分词对岗位描述进行分词并将关键词统计。</a:t>
              </a:r>
              <a:endParaRPr lang="zh-CN" altLang="en-US" sz="3600" dirty="0">
                <a:solidFill>
                  <a:prstClr val="white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4" name="矩形: 剪去对角 13">
              <a:extLst>
                <a:ext uri="{FF2B5EF4-FFF2-40B4-BE49-F238E27FC236}">
                  <a16:creationId xmlns:a16="http://schemas.microsoft.com/office/drawing/2014/main" id="{9A547BED-F65C-2923-78F4-FD1D9C2ED3A3}"/>
                </a:ext>
              </a:extLst>
            </p:cNvPr>
            <p:cNvSpPr/>
            <p:nvPr/>
          </p:nvSpPr>
          <p:spPr>
            <a:xfrm flipV="1">
              <a:off x="5465491" y="531717"/>
              <a:ext cx="1988837" cy="407862"/>
            </a:xfrm>
            <a:prstGeom prst="snip2DiagRect">
              <a:avLst>
                <a:gd name="adj1" fmla="val 0"/>
                <a:gd name="adj2" fmla="val 24858"/>
              </a:avLst>
            </a:prstGeom>
            <a:noFill/>
            <a:ln w="9525" cap="flat" cmpd="sng" algn="ctr">
              <a:gradFill flip="none" rotWithShape="1">
                <a:gsLst>
                  <a:gs pos="100000">
                    <a:schemeClr val="accent1"/>
                  </a:gs>
                  <a:gs pos="0">
                    <a:schemeClr val="accent1"/>
                  </a:gs>
                  <a:gs pos="69000">
                    <a:schemeClr val="accent2"/>
                  </a:gs>
                  <a:gs pos="31000">
                    <a:schemeClr val="accent2">
                      <a:alpha val="26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kern="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435EF83-9971-54DC-E5DA-4BFD1A440F3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82988" y="1556885"/>
            <a:ext cx="3899393" cy="799683"/>
            <a:chOff x="5465490" y="531717"/>
            <a:chExt cx="1988838" cy="407862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208A0A5-4F83-52D0-F884-3A10B7CE76E4}"/>
                </a:ext>
              </a:extLst>
            </p:cNvPr>
            <p:cNvSpPr/>
            <p:nvPr/>
          </p:nvSpPr>
          <p:spPr>
            <a:xfrm>
              <a:off x="5465490" y="575293"/>
              <a:ext cx="1988737" cy="329648"/>
            </a:xfrm>
            <a:custGeom>
              <a:avLst/>
              <a:gdLst>
                <a:gd name="connsiteX0" fmla="*/ 110597 w 1988837"/>
                <a:gd name="connsiteY0" fmla="*/ 0 h 418597"/>
                <a:gd name="connsiteX1" fmla="*/ 1988837 w 1988837"/>
                <a:gd name="connsiteY1" fmla="*/ 0 h 418597"/>
                <a:gd name="connsiteX2" fmla="*/ 1988837 w 1988837"/>
                <a:gd name="connsiteY2" fmla="*/ 313925 h 418597"/>
                <a:gd name="connsiteX3" fmla="*/ 1878080 w 1988837"/>
                <a:gd name="connsiteY3" fmla="*/ 418597 h 418597"/>
                <a:gd name="connsiteX4" fmla="*/ 1515494 w 1988837"/>
                <a:gd name="connsiteY4" fmla="*/ 418597 h 418597"/>
                <a:gd name="connsiteX5" fmla="*/ 1479631 w 1988837"/>
                <a:gd name="connsiteY5" fmla="*/ 381213 h 418597"/>
                <a:gd name="connsiteX6" fmla="*/ 0 w 1988837"/>
                <a:gd name="connsiteY6" fmla="*/ 381213 h 418597"/>
                <a:gd name="connsiteX7" fmla="*/ 0 w 1988837"/>
                <a:gd name="connsiteY7" fmla="*/ 106852 h 4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837" h="418597">
                  <a:moveTo>
                    <a:pt x="110597" y="0"/>
                  </a:moveTo>
                  <a:lnTo>
                    <a:pt x="1988837" y="0"/>
                  </a:lnTo>
                  <a:lnTo>
                    <a:pt x="1988837" y="313925"/>
                  </a:lnTo>
                  <a:lnTo>
                    <a:pt x="1878080" y="418597"/>
                  </a:lnTo>
                  <a:lnTo>
                    <a:pt x="1515494" y="418597"/>
                  </a:lnTo>
                  <a:lnTo>
                    <a:pt x="1479631" y="381213"/>
                  </a:lnTo>
                  <a:lnTo>
                    <a:pt x="0" y="381213"/>
                  </a:lnTo>
                  <a:lnTo>
                    <a:pt x="0" y="106852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  <a:effectLst>
              <a:outerShdw blurRad="177800" dist="152400" dir="5400000" algn="ctr" rotWithShape="0">
                <a:srgbClr val="184684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defTabSz="456565">
                <a:defRPr/>
              </a:pPr>
              <a:r>
                <a:rPr lang="en-US" altLang="zh-CN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2.	</a:t>
              </a:r>
              <a:r>
                <a:rPr lang="zh-CN" altLang="en-US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使用</a:t>
              </a:r>
              <a:r>
                <a:rPr lang="en-US" altLang="zh-CN" sz="1800" b="1" kern="100" dirty="0" err="1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BeautifulSoup</a:t>
              </a:r>
              <a:r>
                <a:rPr lang="zh-CN" altLang="en-US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清洗职位信息网页。</a:t>
              </a:r>
              <a:endParaRPr lang="zh-CN" altLang="en-US" sz="3600" dirty="0">
                <a:solidFill>
                  <a:prstClr val="white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7" name="矩形: 剪去对角 16">
              <a:extLst>
                <a:ext uri="{FF2B5EF4-FFF2-40B4-BE49-F238E27FC236}">
                  <a16:creationId xmlns:a16="http://schemas.microsoft.com/office/drawing/2014/main" id="{659D05BE-E300-0D0D-2C36-469AB7344E84}"/>
                </a:ext>
              </a:extLst>
            </p:cNvPr>
            <p:cNvSpPr/>
            <p:nvPr/>
          </p:nvSpPr>
          <p:spPr>
            <a:xfrm flipV="1">
              <a:off x="5465491" y="531717"/>
              <a:ext cx="1988837" cy="407862"/>
            </a:xfrm>
            <a:prstGeom prst="snip2DiagRect">
              <a:avLst>
                <a:gd name="adj1" fmla="val 0"/>
                <a:gd name="adj2" fmla="val 24858"/>
              </a:avLst>
            </a:prstGeom>
            <a:noFill/>
            <a:ln w="9525" cap="flat" cmpd="sng" algn="ctr">
              <a:gradFill flip="none" rotWithShape="1">
                <a:gsLst>
                  <a:gs pos="100000">
                    <a:schemeClr val="accent1"/>
                  </a:gs>
                  <a:gs pos="0">
                    <a:schemeClr val="accent1"/>
                  </a:gs>
                  <a:gs pos="69000">
                    <a:schemeClr val="accent2"/>
                  </a:gs>
                  <a:gs pos="31000">
                    <a:schemeClr val="accent2">
                      <a:alpha val="26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kern="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A81A096-8605-3C3B-B60A-1BE153D93A6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82988" y="4086444"/>
            <a:ext cx="3899393" cy="799684"/>
            <a:chOff x="5465490" y="531717"/>
            <a:chExt cx="1988838" cy="407862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3B85F194-DA16-176B-F8AD-0BDA098164BE}"/>
                </a:ext>
              </a:extLst>
            </p:cNvPr>
            <p:cNvSpPr/>
            <p:nvPr/>
          </p:nvSpPr>
          <p:spPr>
            <a:xfrm>
              <a:off x="5465490" y="575293"/>
              <a:ext cx="1988737" cy="329647"/>
            </a:xfrm>
            <a:custGeom>
              <a:avLst/>
              <a:gdLst>
                <a:gd name="connsiteX0" fmla="*/ 110597 w 1988837"/>
                <a:gd name="connsiteY0" fmla="*/ 0 h 418597"/>
                <a:gd name="connsiteX1" fmla="*/ 1988837 w 1988837"/>
                <a:gd name="connsiteY1" fmla="*/ 0 h 418597"/>
                <a:gd name="connsiteX2" fmla="*/ 1988837 w 1988837"/>
                <a:gd name="connsiteY2" fmla="*/ 313925 h 418597"/>
                <a:gd name="connsiteX3" fmla="*/ 1878080 w 1988837"/>
                <a:gd name="connsiteY3" fmla="*/ 418597 h 418597"/>
                <a:gd name="connsiteX4" fmla="*/ 1515494 w 1988837"/>
                <a:gd name="connsiteY4" fmla="*/ 418597 h 418597"/>
                <a:gd name="connsiteX5" fmla="*/ 1479631 w 1988837"/>
                <a:gd name="connsiteY5" fmla="*/ 381213 h 418597"/>
                <a:gd name="connsiteX6" fmla="*/ 0 w 1988837"/>
                <a:gd name="connsiteY6" fmla="*/ 381213 h 418597"/>
                <a:gd name="connsiteX7" fmla="*/ 0 w 1988837"/>
                <a:gd name="connsiteY7" fmla="*/ 106852 h 4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837" h="418597">
                  <a:moveTo>
                    <a:pt x="110597" y="0"/>
                  </a:moveTo>
                  <a:lnTo>
                    <a:pt x="1988837" y="0"/>
                  </a:lnTo>
                  <a:lnTo>
                    <a:pt x="1988837" y="313925"/>
                  </a:lnTo>
                  <a:lnTo>
                    <a:pt x="1878080" y="418597"/>
                  </a:lnTo>
                  <a:lnTo>
                    <a:pt x="1515494" y="418597"/>
                  </a:lnTo>
                  <a:lnTo>
                    <a:pt x="1479631" y="381213"/>
                  </a:lnTo>
                  <a:lnTo>
                    <a:pt x="0" y="381213"/>
                  </a:lnTo>
                  <a:lnTo>
                    <a:pt x="0" y="106852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  <a:effectLst>
              <a:outerShdw blurRad="177800" dist="152400" dir="5400000" algn="ctr" rotWithShape="0">
                <a:srgbClr val="184684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defTabSz="456565">
                <a:defRPr/>
              </a:pPr>
              <a:r>
                <a:rPr lang="en-US" altLang="zh-CN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6.	</a:t>
              </a:r>
              <a:r>
                <a:rPr lang="zh-CN" altLang="en-US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利用</a:t>
              </a:r>
              <a:r>
                <a:rPr lang="en-US" altLang="zh-CN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Django </a:t>
              </a:r>
              <a:r>
                <a:rPr lang="en-US" altLang="zh-CN" sz="1800" b="1" kern="100" dirty="0" err="1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Echarts</a:t>
              </a:r>
              <a:r>
                <a:rPr lang="zh-CN" altLang="en-US" sz="1800" b="1" kern="100" dirty="0">
                  <a:solidFill>
                    <a:schemeClr val="bg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将职位分析结果进行可视化。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矩形: 剪去对角 19">
              <a:extLst>
                <a:ext uri="{FF2B5EF4-FFF2-40B4-BE49-F238E27FC236}">
                  <a16:creationId xmlns:a16="http://schemas.microsoft.com/office/drawing/2014/main" id="{D17F07A4-90AF-6F99-01EB-61E8B14ED176}"/>
                </a:ext>
              </a:extLst>
            </p:cNvPr>
            <p:cNvSpPr/>
            <p:nvPr/>
          </p:nvSpPr>
          <p:spPr>
            <a:xfrm flipV="1">
              <a:off x="5465491" y="531717"/>
              <a:ext cx="1988837" cy="407862"/>
            </a:xfrm>
            <a:prstGeom prst="snip2DiagRect">
              <a:avLst>
                <a:gd name="adj1" fmla="val 0"/>
                <a:gd name="adj2" fmla="val 24858"/>
              </a:avLst>
            </a:prstGeom>
            <a:noFill/>
            <a:ln w="9525" cap="flat" cmpd="sng" algn="ctr">
              <a:gradFill flip="none" rotWithShape="1">
                <a:gsLst>
                  <a:gs pos="100000">
                    <a:schemeClr val="accent1"/>
                  </a:gs>
                  <a:gs pos="0">
                    <a:schemeClr val="accent1"/>
                  </a:gs>
                  <a:gs pos="69000">
                    <a:schemeClr val="accent2"/>
                  </a:gs>
                  <a:gs pos="31000">
                    <a:schemeClr val="accent2">
                      <a:alpha val="26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kern="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89A4801D-7B43-6BB1-613B-3D2E73A9D0B5}"/>
              </a:ext>
            </a:extLst>
          </p:cNvPr>
          <p:cNvSpPr/>
          <p:nvPr/>
        </p:nvSpPr>
        <p:spPr bwMode="auto">
          <a:xfrm flipH="1">
            <a:off x="616574" y="5337050"/>
            <a:ext cx="3899195" cy="646330"/>
          </a:xfrm>
          <a:custGeom>
            <a:avLst/>
            <a:gdLst>
              <a:gd name="connsiteX0" fmla="*/ 110597 w 1988837"/>
              <a:gd name="connsiteY0" fmla="*/ 0 h 418597"/>
              <a:gd name="connsiteX1" fmla="*/ 1988837 w 1988837"/>
              <a:gd name="connsiteY1" fmla="*/ 0 h 418597"/>
              <a:gd name="connsiteX2" fmla="*/ 1988837 w 1988837"/>
              <a:gd name="connsiteY2" fmla="*/ 313925 h 418597"/>
              <a:gd name="connsiteX3" fmla="*/ 1878080 w 1988837"/>
              <a:gd name="connsiteY3" fmla="*/ 418597 h 418597"/>
              <a:gd name="connsiteX4" fmla="*/ 1515494 w 1988837"/>
              <a:gd name="connsiteY4" fmla="*/ 418597 h 418597"/>
              <a:gd name="connsiteX5" fmla="*/ 1479631 w 1988837"/>
              <a:gd name="connsiteY5" fmla="*/ 381213 h 418597"/>
              <a:gd name="connsiteX6" fmla="*/ 0 w 1988837"/>
              <a:gd name="connsiteY6" fmla="*/ 381213 h 418597"/>
              <a:gd name="connsiteX7" fmla="*/ 0 w 1988837"/>
              <a:gd name="connsiteY7" fmla="*/ 106852 h 41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8837" h="418597">
                <a:moveTo>
                  <a:pt x="110597" y="0"/>
                </a:moveTo>
                <a:lnTo>
                  <a:pt x="1988837" y="0"/>
                </a:lnTo>
                <a:lnTo>
                  <a:pt x="1988837" y="313925"/>
                </a:lnTo>
                <a:lnTo>
                  <a:pt x="1878080" y="418597"/>
                </a:lnTo>
                <a:lnTo>
                  <a:pt x="1515494" y="418597"/>
                </a:lnTo>
                <a:lnTo>
                  <a:pt x="1479631" y="381213"/>
                </a:lnTo>
                <a:lnTo>
                  <a:pt x="0" y="381213"/>
                </a:lnTo>
                <a:lnTo>
                  <a:pt x="0" y="106852"/>
                </a:lnTo>
                <a:close/>
              </a:path>
            </a:pathLst>
          </a:custGeom>
          <a:solidFill>
            <a:schemeClr val="accent1">
              <a:alpha val="21000"/>
            </a:schemeClr>
          </a:solidFill>
          <a:ln>
            <a:noFill/>
          </a:ln>
          <a:effectLst>
            <a:outerShdw blurRad="177800" dist="152400" dir="5400000" algn="ctr" rotWithShape="0">
              <a:srgbClr val="184684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456565">
              <a:defRPr/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7.	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建立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LDA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模型对职位描述进行相似度的计算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矩形: 剪去对角 43">
            <a:extLst>
              <a:ext uri="{FF2B5EF4-FFF2-40B4-BE49-F238E27FC236}">
                <a16:creationId xmlns:a16="http://schemas.microsoft.com/office/drawing/2014/main" id="{7DFECFB3-0080-ECFC-3635-F1F08D77C3DF}"/>
              </a:ext>
            </a:extLst>
          </p:cNvPr>
          <p:cNvSpPr/>
          <p:nvPr/>
        </p:nvSpPr>
        <p:spPr bwMode="auto">
          <a:xfrm flipH="1" flipV="1">
            <a:off x="616378" y="5260373"/>
            <a:ext cx="3899391" cy="799684"/>
          </a:xfrm>
          <a:prstGeom prst="snip2DiagRect">
            <a:avLst>
              <a:gd name="adj1" fmla="val 0"/>
              <a:gd name="adj2" fmla="val 24858"/>
            </a:avLst>
          </a:prstGeom>
          <a:noFill/>
          <a:ln w="9525" cap="flat" cmpd="sng" algn="ctr">
            <a:gradFill flip="none" rotWithShape="1">
              <a:gsLst>
                <a:gs pos="100000">
                  <a:schemeClr val="accent1"/>
                </a:gs>
                <a:gs pos="0">
                  <a:schemeClr val="accent1"/>
                </a:gs>
                <a:gs pos="69000">
                  <a:schemeClr val="accent2"/>
                </a:gs>
                <a:gs pos="31000">
                  <a:schemeClr val="accent2">
                    <a:alpha val="26000"/>
                  </a:schemeClr>
                </a:gs>
              </a:gsLst>
              <a:lin ang="8100000" scaled="1"/>
              <a:tileRect/>
            </a:gradFill>
            <a:prstDash val="solid"/>
            <a:miter lim="800000"/>
          </a:ln>
          <a:effectLst/>
        </p:spPr>
        <p:txBody>
          <a:bodyPr anchor="ctr">
            <a:spAutoFit/>
          </a:bodyPr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9825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dc583922-f940-4698-a0d1-0c6f5dcaf4a6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Theme">
  <a:themeElements>
    <a:clrScheme name="自定义 26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22D4FE"/>
      </a:accent1>
      <a:accent2>
        <a:srgbClr val="03F0FE"/>
      </a:accent2>
      <a:accent3>
        <a:srgbClr val="3493D1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自定义 45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>
        <a:ln w="6350">
          <a:solidFill>
            <a:schemeClr val="accent1"/>
          </a:solidFill>
          <a:headEnd type="oval" w="med" len="med"/>
          <a:tailEnd type="oval" w="med" len="med"/>
        </a:ln>
        <a:effectLst>
          <a:glow rad="50800">
            <a:schemeClr val="accent1">
              <a:alpha val="44000"/>
            </a:schemeClr>
          </a:glo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</TotalTime>
  <Words>1779</Words>
  <Application>Microsoft Office PowerPoint</Application>
  <PresentationFormat>宽屏</PresentationFormat>
  <Paragraphs>155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-apple-system</vt:lpstr>
      <vt:lpstr>思源黑体 CN Bold</vt:lpstr>
      <vt:lpstr>Arial</vt:lpstr>
      <vt:lpstr>Arial Black</vt:lpstr>
      <vt:lpstr>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 山</dc:creator>
  <cp:lastModifiedBy>欣粤 刘</cp:lastModifiedBy>
  <cp:revision>42</cp:revision>
  <dcterms:created xsi:type="dcterms:W3CDTF">2021-06-04T01:39:21Z</dcterms:created>
  <dcterms:modified xsi:type="dcterms:W3CDTF">2025-01-06T06:50:03Z</dcterms:modified>
</cp:coreProperties>
</file>